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14"/>
  </p:notesMasterIdLst>
  <p:sldIdLst>
    <p:sldId id="276" r:id="rId2"/>
    <p:sldId id="449" r:id="rId3"/>
    <p:sldId id="448" r:id="rId4"/>
    <p:sldId id="454" r:id="rId5"/>
    <p:sldId id="366" r:id="rId6"/>
    <p:sldId id="457" r:id="rId7"/>
    <p:sldId id="456" r:id="rId8"/>
    <p:sldId id="450" r:id="rId9"/>
    <p:sldId id="455" r:id="rId10"/>
    <p:sldId id="453" r:id="rId11"/>
    <p:sldId id="458" r:id="rId12"/>
    <p:sldId id="459" r:id="rId13"/>
  </p:sldIdLst>
  <p:sldSz cx="12192000" cy="6858000"/>
  <p:notesSz cx="7102475" cy="10233025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18" userDrawn="1">
          <p15:clr>
            <a:srgbClr val="A4A3A4"/>
          </p15:clr>
        </p15:guide>
        <p15:guide id="2" orient="horz" pos="3825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pos="3829" userDrawn="1">
          <p15:clr>
            <a:srgbClr val="A4A3A4"/>
          </p15:clr>
        </p15:guide>
        <p15:guide id="5" pos="7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77"/>
    <a:srgbClr val="DFF0E7"/>
    <a:srgbClr val="DADADA"/>
    <a:srgbClr val="C9E5D5"/>
    <a:srgbClr val="989898"/>
    <a:srgbClr val="818181"/>
    <a:srgbClr val="00A479"/>
    <a:srgbClr val="B6D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051" autoAdjust="0"/>
  </p:normalViewPr>
  <p:slideViewPr>
    <p:cSldViewPr snapToGrid="0" snapToObjects="1" showGuides="1">
      <p:cViewPr>
        <p:scale>
          <a:sx n="82" d="100"/>
          <a:sy n="82" d="100"/>
        </p:scale>
        <p:origin x="1572" y="414"/>
      </p:cViewPr>
      <p:guideLst>
        <p:guide orient="horz" pos="918"/>
        <p:guide orient="horz" pos="3825"/>
        <p:guide pos="340"/>
        <p:guide pos="3829"/>
        <p:guide pos="740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A-48AD-9717-E0546A9ACF8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A-48AD-9717-E0546A9ACF8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2A-48AD-9717-E0546A9AC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869416"/>
        <c:axId val="364860232"/>
      </c:barChart>
      <c:catAx>
        <c:axId val="364869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4860232"/>
        <c:crosses val="autoZero"/>
        <c:auto val="1"/>
        <c:lblAlgn val="ctr"/>
        <c:lblOffset val="100"/>
        <c:noMultiLvlLbl val="0"/>
      </c:catAx>
      <c:valAx>
        <c:axId val="364860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4869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4759" tIns="47380" rIns="94759" bIns="47380" numCol="1" anchor="ctr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12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4759" tIns="47380" rIns="94759" bIns="47380" numCol="1" anchor="ctr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070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4759" tIns="47380" rIns="94759" bIns="473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12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0263"/>
            <a:ext cx="30781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CBFF5D5-9E64-4B79-B130-BAF40242A53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5326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938" indent="-296863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4275" indent="-236538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8938" indent="-238125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2013" indent="-236538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9213" indent="-236538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46413" indent="-236538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03613" indent="-236538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813" indent="-236538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A7EC3F8F-E3E8-46F7-AE1B-0DAB92B8E1B2}" type="slidenum">
              <a:rPr lang="de-DE" altLang="de-DE" smtClean="0"/>
              <a:pPr algn="r">
                <a:spcBef>
                  <a:spcPct val="0"/>
                </a:spcBef>
              </a:pPr>
              <a:t>0</a:t>
            </a:fld>
            <a:endParaRPr lang="de-DE" altLang="de-D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DD6E4870-FEBA-48D8-929F-70B07ABED82C}" type="slidenum">
              <a:rPr lang="de-DE" altLang="de-DE" smtClean="0"/>
              <a:pPr algn="r">
                <a:spcBef>
                  <a:spcPct val="0"/>
                </a:spcBef>
              </a:pPr>
              <a:t>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08FA76E3-1FC4-4E99-BA4A-28C80295AF56}" type="slidenum">
              <a:rPr lang="de-DE" altLang="de-DE" smtClean="0"/>
              <a:pPr algn="r">
                <a:spcBef>
                  <a:spcPct val="0"/>
                </a:spcBef>
              </a:pPr>
              <a:t>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340E0F17-2E5B-450B-B25F-D1D2A8C2F13B}" type="slidenum">
              <a:rPr lang="de-DE" altLang="de-DE" smtClean="0"/>
              <a:pPr algn="r">
                <a:spcBef>
                  <a:spcPct val="0"/>
                </a:spcBef>
              </a:pPr>
              <a:t>10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/>
          <p:cNvSpPr>
            <a:spLocks noChangeArrowheads="1"/>
          </p:cNvSpPr>
          <p:nvPr userDrawn="1"/>
        </p:nvSpPr>
        <p:spPr bwMode="auto">
          <a:xfrm>
            <a:off x="0" y="974725"/>
            <a:ext cx="12192000" cy="96838"/>
          </a:xfrm>
          <a:prstGeom prst="rect">
            <a:avLst/>
          </a:prstGeom>
          <a:solidFill>
            <a:srgbClr val="BABAB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cs typeface="+mn-cs"/>
            </a:endParaRPr>
          </a:p>
        </p:txBody>
      </p:sp>
      <p:sp>
        <p:nvSpPr>
          <p:cNvPr id="6" name="Rectangle 70"/>
          <p:cNvSpPr>
            <a:spLocks noChangeArrowheads="1"/>
          </p:cNvSpPr>
          <p:nvPr userDrawn="1"/>
        </p:nvSpPr>
        <p:spPr bwMode="auto">
          <a:xfrm>
            <a:off x="0" y="876301"/>
            <a:ext cx="12192000" cy="98425"/>
          </a:xfrm>
          <a:prstGeom prst="rect">
            <a:avLst/>
          </a:prstGeom>
          <a:solidFill>
            <a:srgbClr val="DFF0E7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cs typeface="+mn-cs"/>
            </a:endParaRPr>
          </a:p>
        </p:txBody>
      </p:sp>
      <p:sp>
        <p:nvSpPr>
          <p:cNvPr id="7" name="Rectangle 70"/>
          <p:cNvSpPr>
            <a:spLocks noChangeArrowheads="1"/>
          </p:cNvSpPr>
          <p:nvPr userDrawn="1"/>
        </p:nvSpPr>
        <p:spPr bwMode="auto">
          <a:xfrm>
            <a:off x="0" y="0"/>
            <a:ext cx="12192000" cy="876300"/>
          </a:xfrm>
          <a:prstGeom prst="rect">
            <a:avLst/>
          </a:prstGeom>
          <a:solidFill>
            <a:srgbClr val="DADAD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cs typeface="+mn-cs"/>
            </a:endParaRPr>
          </a:p>
        </p:txBody>
      </p:sp>
      <p:sp>
        <p:nvSpPr>
          <p:cNvPr id="8" name="Rectangle 70"/>
          <p:cNvSpPr>
            <a:spLocks noChangeArrowheads="1"/>
          </p:cNvSpPr>
          <p:nvPr userDrawn="1"/>
        </p:nvSpPr>
        <p:spPr bwMode="auto">
          <a:xfrm flipV="1">
            <a:off x="0" y="2292350"/>
            <a:ext cx="12192000" cy="115888"/>
          </a:xfrm>
          <a:prstGeom prst="rect">
            <a:avLst/>
          </a:prstGeom>
          <a:solidFill>
            <a:srgbClr val="98989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cs typeface="+mn-cs"/>
            </a:endParaRPr>
          </a:p>
        </p:txBody>
      </p:sp>
      <p:sp>
        <p:nvSpPr>
          <p:cNvPr id="10" name="Rectangle 70"/>
          <p:cNvSpPr>
            <a:spLocks noChangeArrowheads="1"/>
          </p:cNvSpPr>
          <p:nvPr userDrawn="1"/>
        </p:nvSpPr>
        <p:spPr bwMode="auto">
          <a:xfrm flipV="1">
            <a:off x="0" y="6546078"/>
            <a:ext cx="12192000" cy="311921"/>
          </a:xfrm>
          <a:prstGeom prst="rect">
            <a:avLst/>
          </a:prstGeom>
          <a:solidFill>
            <a:srgbClr val="98989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cs typeface="+mn-cs"/>
            </a:endParaRPr>
          </a:p>
        </p:txBody>
      </p:sp>
      <p:sp>
        <p:nvSpPr>
          <p:cNvPr id="8090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847725" y="3981450"/>
            <a:ext cx="6889751" cy="1504950"/>
          </a:xfrm>
          <a:extLst>
            <a:ext uri="{909E8E84-426E-40DD-AFC4-6F175D3DCCD1}">
              <a14:hiddenFill xmlns:a14="http://schemas.microsoft.com/office/drawing/2010/main">
                <a:solidFill>
                  <a:srgbClr val="D0DB8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1" hangingPunct="1">
              <a:defRPr sz="2900" b="1" baseline="0" smtClean="0">
                <a:solidFill>
                  <a:srgbClr val="818181"/>
                </a:solidFill>
                <a:ea typeface="ＭＳ Ｐゴシック" pitchFamily="34" charset="-128"/>
              </a:defRPr>
            </a:lvl1pPr>
          </a:lstStyle>
          <a:p>
            <a:pPr lvl="0"/>
            <a:r>
              <a:rPr lang="de-DE" altLang="de-DE" noProof="0" dirty="0" smtClean="0"/>
              <a:t>Titelmasterformat durch Klicken bearbeiten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7724" y="5486400"/>
            <a:ext cx="8816976" cy="782638"/>
          </a:xfrm>
          <a:extLst>
            <a:ext uri="{909E8E84-426E-40DD-AFC4-6F175D3DCCD1}">
              <a14:hiddenFill xmlns:a14="http://schemas.microsoft.com/office/drawing/2010/main">
                <a:solidFill>
                  <a:srgbClr val="D0DB8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eaLnBrk="1" hangingPunct="1">
              <a:buFontTx/>
              <a:buNone/>
              <a:defRPr smtClean="0">
                <a:solidFill>
                  <a:srgbClr val="00A877"/>
                </a:solidFill>
                <a:ea typeface="ＭＳ Ｐゴシック" pitchFamily="34" charset="-128"/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DE" altLang="de-DE" noProof="0" dirty="0" smtClean="0"/>
          </a:p>
        </p:txBody>
      </p:sp>
      <p:pic>
        <p:nvPicPr>
          <p:cNvPr id="1030" name="Picture 6" descr="CrescNet.or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1120775"/>
            <a:ext cx="2755552" cy="110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erzmedizin im Fokus: Kardiovaskuläre Frühjahrstagung und Tag der ...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1" y="1164990"/>
            <a:ext cx="3614109" cy="10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70"/>
          <p:cNvSpPr>
            <a:spLocks noChangeArrowheads="1"/>
          </p:cNvSpPr>
          <p:nvPr userDrawn="1"/>
        </p:nvSpPr>
        <p:spPr bwMode="auto">
          <a:xfrm>
            <a:off x="0" y="6447090"/>
            <a:ext cx="12192000" cy="98425"/>
          </a:xfrm>
          <a:prstGeom prst="rect">
            <a:avLst/>
          </a:prstGeom>
          <a:solidFill>
            <a:srgbClr val="DFF0E7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007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777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401" y="4406901"/>
            <a:ext cx="10972799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6401" y="2906713"/>
            <a:ext cx="10972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573685" y="6519863"/>
            <a:ext cx="1703916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HELIOS Kliniken GmbH</a:t>
            </a:r>
          </a:p>
        </p:txBody>
      </p:sp>
    </p:spTree>
    <p:extLst>
      <p:ext uri="{BB962C8B-B14F-4D97-AF65-F5344CB8AC3E}">
        <p14:creationId xmlns:p14="http://schemas.microsoft.com/office/powerpoint/2010/main" val="144305856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_Titel_und_zwei_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6400" y="1371600"/>
            <a:ext cx="5384800" cy="4876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94400" y="1371600"/>
            <a:ext cx="5384800" cy="4876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15148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halt_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284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itel_u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29685" y="1377951"/>
            <a:ext cx="11332633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 altLang="de-DE" noProof="0" dirty="0" smtClean="0"/>
              <a:t>Textmasterformat bearbeiten</a:t>
            </a:r>
          </a:p>
          <a:p>
            <a:pPr lvl="1"/>
            <a:r>
              <a:rPr lang="de-DE" altLang="de-DE" noProof="0" dirty="0" smtClean="0"/>
              <a:t>Zweite Ebene</a:t>
            </a:r>
          </a:p>
          <a:p>
            <a:pPr lvl="2"/>
            <a:r>
              <a:rPr lang="de-DE" altLang="de-DE" noProof="0" dirty="0" smtClean="0"/>
              <a:t>Dritte Ebene</a:t>
            </a:r>
          </a:p>
          <a:p>
            <a:pPr lvl="3"/>
            <a:r>
              <a:rPr lang="de-DE" altLang="de-DE" noProof="0" dirty="0" smtClean="0"/>
              <a:t>Vierte Ebene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29685" y="157407"/>
            <a:ext cx="11332633" cy="90963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434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nhalt_Bild_mit_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229" y="48768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425229" y="1371601"/>
            <a:ext cx="73152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25229" y="54435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4431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850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0"/>
          <p:cNvSpPr>
            <a:spLocks noChangeArrowheads="1"/>
          </p:cNvSpPr>
          <p:nvPr userDrawn="1"/>
        </p:nvSpPr>
        <p:spPr bwMode="auto">
          <a:xfrm>
            <a:off x="0" y="425450"/>
            <a:ext cx="12192000" cy="77788"/>
          </a:xfrm>
          <a:prstGeom prst="rect">
            <a:avLst/>
          </a:prstGeom>
          <a:solidFill>
            <a:srgbClr val="BABAB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cs typeface="+mn-cs"/>
            </a:endParaRPr>
          </a:p>
        </p:txBody>
      </p:sp>
      <p:sp>
        <p:nvSpPr>
          <p:cNvPr id="13" name="Rectangle 70"/>
          <p:cNvSpPr>
            <a:spLocks noChangeArrowheads="1"/>
          </p:cNvSpPr>
          <p:nvPr userDrawn="1"/>
        </p:nvSpPr>
        <p:spPr bwMode="auto">
          <a:xfrm>
            <a:off x="0" y="346076"/>
            <a:ext cx="12192000" cy="79375"/>
          </a:xfrm>
          <a:prstGeom prst="rect">
            <a:avLst/>
          </a:prstGeom>
          <a:solidFill>
            <a:srgbClr val="DFF0E7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cs typeface="+mn-cs"/>
            </a:endParaRPr>
          </a:p>
        </p:txBody>
      </p:sp>
      <p:sp>
        <p:nvSpPr>
          <p:cNvPr id="1027" name="Rectangle 70"/>
          <p:cNvSpPr>
            <a:spLocks noChangeArrowheads="1"/>
          </p:cNvSpPr>
          <p:nvPr userDrawn="1"/>
        </p:nvSpPr>
        <p:spPr bwMode="auto">
          <a:xfrm>
            <a:off x="0" y="1"/>
            <a:ext cx="12192000" cy="346075"/>
          </a:xfrm>
          <a:prstGeom prst="rect">
            <a:avLst/>
          </a:prstGeom>
          <a:solidFill>
            <a:srgbClr val="DADAD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cs typeface="+mn-cs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9685" y="1377951"/>
            <a:ext cx="11332633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Mastertextformat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29685" y="238919"/>
            <a:ext cx="1133263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Mastertitelformat bearbeiten</a:t>
            </a:r>
          </a:p>
        </p:txBody>
      </p:sp>
      <p:sp>
        <p:nvSpPr>
          <p:cNvPr id="1089" name="Rectangle 65"/>
          <p:cNvSpPr>
            <a:spLocks noChangeArrowheads="1"/>
          </p:cNvSpPr>
          <p:nvPr userDrawn="1"/>
        </p:nvSpPr>
        <p:spPr bwMode="auto">
          <a:xfrm>
            <a:off x="11277600" y="65024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F71B7F17-8C52-4C34-A002-80173A8B264B}" type="slidenum">
              <a:rPr lang="de-DE" altLang="de-DE" sz="900" smtClean="0">
                <a:solidFill>
                  <a:srgbClr val="989898"/>
                </a:solidFill>
              </a:rPr>
              <a:pPr algn="r">
                <a:defRPr/>
              </a:pPr>
              <a:t>‹Nr.›</a:t>
            </a:fld>
            <a:endParaRPr lang="de-DE" altLang="de-DE" sz="900" dirty="0" smtClean="0">
              <a:solidFill>
                <a:srgbClr val="989898"/>
              </a:solidFill>
            </a:endParaRPr>
          </a:p>
        </p:txBody>
      </p:sp>
      <p:sp>
        <p:nvSpPr>
          <p:cNvPr id="1031" name="Rectangle 66"/>
          <p:cNvSpPr>
            <a:spLocks noChangeArrowheads="1"/>
          </p:cNvSpPr>
          <p:nvPr userDrawn="1"/>
        </p:nvSpPr>
        <p:spPr bwMode="auto">
          <a:xfrm>
            <a:off x="0" y="6767514"/>
            <a:ext cx="12192000" cy="90487"/>
          </a:xfrm>
          <a:prstGeom prst="rect">
            <a:avLst/>
          </a:prstGeom>
          <a:solidFill>
            <a:srgbClr val="98989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cs typeface="+mn-cs"/>
            </a:endParaRPr>
          </a:p>
        </p:txBody>
      </p:sp>
      <p:sp>
        <p:nvSpPr>
          <p:cNvPr id="1032" name="Line 67"/>
          <p:cNvSpPr>
            <a:spLocks noChangeShapeType="1"/>
          </p:cNvSpPr>
          <p:nvPr userDrawn="1"/>
        </p:nvSpPr>
        <p:spPr bwMode="auto">
          <a:xfrm>
            <a:off x="0" y="6477000"/>
            <a:ext cx="121920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400">
              <a:cs typeface="+mn-cs"/>
            </a:endParaRPr>
          </a:p>
        </p:txBody>
      </p:sp>
      <p:sp>
        <p:nvSpPr>
          <p:cNvPr id="17" name="Rectangle 70"/>
          <p:cNvSpPr>
            <a:spLocks noChangeArrowheads="1"/>
          </p:cNvSpPr>
          <p:nvPr userDrawn="1"/>
        </p:nvSpPr>
        <p:spPr bwMode="auto">
          <a:xfrm flipV="1">
            <a:off x="0" y="1143000"/>
            <a:ext cx="12192000" cy="46038"/>
          </a:xfrm>
          <a:prstGeom prst="rect">
            <a:avLst/>
          </a:prstGeom>
          <a:solidFill>
            <a:srgbClr val="98989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cs typeface="+mn-cs"/>
            </a:endParaRPr>
          </a:p>
        </p:txBody>
      </p:sp>
      <p:sp>
        <p:nvSpPr>
          <p:cNvPr id="1037" name="Rectangle 27"/>
          <p:cNvSpPr txBox="1">
            <a:spLocks noChangeArrowheads="1"/>
          </p:cNvSpPr>
          <p:nvPr userDrawn="1"/>
        </p:nvSpPr>
        <p:spPr bwMode="auto">
          <a:xfrm>
            <a:off x="9596967" y="6518276"/>
            <a:ext cx="1771651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0DB8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de-DE" altLang="de-DE" sz="800" smtClean="0">
                <a:solidFill>
                  <a:srgbClr val="989898"/>
                </a:solidFill>
              </a:rPr>
              <a:t>HELIOS Kliniken GmbH</a:t>
            </a:r>
          </a:p>
        </p:txBody>
      </p:sp>
      <p:sp>
        <p:nvSpPr>
          <p:cNvPr id="14" name="Rectangle 27"/>
          <p:cNvSpPr txBox="1">
            <a:spLocks noChangeArrowheads="1"/>
          </p:cNvSpPr>
          <p:nvPr userDrawn="1"/>
        </p:nvSpPr>
        <p:spPr bwMode="auto">
          <a:xfrm>
            <a:off x="281518" y="6502401"/>
            <a:ext cx="4705349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A877"/>
                </a:solidFill>
                <a:latin typeface="+mj-lt"/>
                <a:ea typeface="ＭＳ Ｐゴシック" pitchFamily="28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A877"/>
                </a:solidFill>
                <a:latin typeface="Arial" charset="0"/>
                <a:ea typeface="ＭＳ Ｐゴシック" pitchFamily="2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A877"/>
                </a:solidFill>
                <a:latin typeface="Arial" charset="0"/>
                <a:ea typeface="ＭＳ Ｐゴシック" pitchFamily="2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A877"/>
                </a:solidFill>
                <a:latin typeface="Arial" charset="0"/>
                <a:ea typeface="ＭＳ Ｐゴシック" pitchFamily="2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A877"/>
                </a:solidFill>
                <a:latin typeface="Arial" charset="0"/>
                <a:ea typeface="ＭＳ Ｐゴシック" pitchFamily="2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5022"/>
                </a:solidFill>
                <a:latin typeface="Arial" charset="0"/>
                <a:ea typeface="ＭＳ Ｐゴシック" pitchFamily="2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5022"/>
                </a:solidFill>
                <a:latin typeface="Arial" charset="0"/>
                <a:ea typeface="ＭＳ Ｐゴシック" pitchFamily="2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5022"/>
                </a:solidFill>
                <a:latin typeface="Arial" charset="0"/>
                <a:ea typeface="ＭＳ Ｐゴシック" pitchFamily="2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502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>
              <a:defRPr/>
            </a:pPr>
            <a:r>
              <a:rPr lang="de-DE" altLang="de-DE" sz="800" dirty="0" smtClean="0">
                <a:solidFill>
                  <a:srgbClr val="818181"/>
                </a:solidFill>
                <a:ea typeface="ＭＳ Ｐゴシック" pitchFamily="34" charset="-128"/>
                <a:cs typeface="Arial" charset="0"/>
              </a:rPr>
              <a:t>Herzzentrum Leipzig – Universitätsklinik für Kardiologie</a:t>
            </a:r>
          </a:p>
        </p:txBody>
      </p:sp>
      <p:pic>
        <p:nvPicPr>
          <p:cNvPr id="19" name="Picture 4" descr="Herzmedizin im Fokus: Kardiovaskuläre Frühjahrstagung und Tag der ...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319" y="600866"/>
            <a:ext cx="1564854" cy="44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2880px-Universität_Leipzig_logo - Institut für Testforschung und ...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t="14501" r="59745" b="15107"/>
          <a:stretch/>
        </p:blipFill>
        <p:spPr bwMode="auto">
          <a:xfrm>
            <a:off x="103113" y="499852"/>
            <a:ext cx="653143" cy="63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2" r:id="rId2"/>
    <p:sldLayoutId id="2147484069" r:id="rId3"/>
    <p:sldLayoutId id="2147484063" r:id="rId4"/>
    <p:sldLayoutId id="2147484064" r:id="rId5"/>
    <p:sldLayoutId id="2147484065" r:id="rId6"/>
    <p:sldLayoutId id="2147484066" r:id="rId7"/>
    <p:sldLayoutId id="2147484067" r:id="rId8"/>
  </p:sldLayoutIdLst>
  <p:transition spd="med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A877"/>
          </a:solidFill>
          <a:latin typeface="+mj-lt"/>
          <a:ea typeface="ＭＳ Ｐゴシック" pitchFamily="2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A877"/>
          </a:solidFill>
          <a:latin typeface="Arial" charset="0"/>
          <a:ea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A877"/>
          </a:solidFill>
          <a:latin typeface="Arial" charset="0"/>
          <a:ea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A877"/>
          </a:solidFill>
          <a:latin typeface="Arial" charset="0"/>
          <a:ea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A877"/>
          </a:solidFill>
          <a:latin typeface="Arial" charset="0"/>
          <a:ea typeface="ＭＳ Ｐゴシック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5022"/>
          </a:solidFill>
          <a:latin typeface="Arial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5022"/>
          </a:solidFill>
          <a:latin typeface="Arial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5022"/>
          </a:solidFill>
          <a:latin typeface="Arial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5022"/>
          </a:solidFill>
          <a:latin typeface="Arial" charset="0"/>
          <a:ea typeface="ＭＳ Ｐゴシック" pitchFamily="28" charset="-128"/>
        </a:defRPr>
      </a:lvl9pPr>
    </p:titleStyle>
    <p:bodyStyle>
      <a:lvl1pPr marL="266700" indent="-266700" algn="l" rtl="0" eaLnBrk="0" fontAlgn="base" hangingPunct="0">
        <a:spcBef>
          <a:spcPct val="80000"/>
        </a:spcBef>
        <a:spcAft>
          <a:spcPct val="0"/>
        </a:spcAft>
        <a:buClr>
          <a:srgbClr val="00A877"/>
        </a:buClr>
        <a:buChar char="•"/>
        <a:defRPr sz="2000">
          <a:solidFill>
            <a:schemeClr val="tx1"/>
          </a:solidFill>
          <a:latin typeface="+mn-lt"/>
          <a:ea typeface="ＭＳ Ｐゴシック" pitchFamily="28" charset="-128"/>
          <a:cs typeface="+mn-cs"/>
        </a:defRPr>
      </a:lvl1pPr>
      <a:lvl2pPr marL="628650" indent="-180975" algn="l" rtl="0" eaLnBrk="0" fontAlgn="base" hangingPunct="0">
        <a:spcBef>
          <a:spcPct val="80000"/>
        </a:spcBef>
        <a:spcAft>
          <a:spcPct val="0"/>
        </a:spcAft>
        <a:buClr>
          <a:srgbClr val="00A877"/>
        </a:buClr>
        <a:buChar char="-"/>
        <a:defRPr>
          <a:solidFill>
            <a:schemeClr val="tx1"/>
          </a:solidFill>
          <a:latin typeface="+mn-lt"/>
          <a:ea typeface="ＭＳ Ｐゴシック" pitchFamily="28" charset="-128"/>
        </a:defRPr>
      </a:lvl2pPr>
      <a:lvl3pPr marL="990600" indent="-180975" algn="l" rtl="0" eaLnBrk="0" fontAlgn="base" hangingPunct="0">
        <a:spcBef>
          <a:spcPct val="80000"/>
        </a:spcBef>
        <a:spcAft>
          <a:spcPct val="0"/>
        </a:spcAft>
        <a:buClr>
          <a:srgbClr val="00A877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28" charset="-128"/>
        </a:defRPr>
      </a:lvl3pPr>
      <a:lvl4pPr marL="1438275" indent="-180975" algn="l" rtl="0" eaLnBrk="0" fontAlgn="base" hangingPunct="0">
        <a:spcBef>
          <a:spcPct val="80000"/>
        </a:spcBef>
        <a:spcAft>
          <a:spcPct val="0"/>
        </a:spcAft>
        <a:buClr>
          <a:srgbClr val="00A877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ＭＳ Ｐゴシック" pitchFamily="28" charset="-128"/>
        </a:defRPr>
      </a:lvl4pPr>
      <a:lvl5pPr marL="1795463" indent="-174625" algn="l" rtl="0" eaLnBrk="0" fontAlgn="base" hangingPunct="0">
        <a:spcBef>
          <a:spcPct val="80000"/>
        </a:spcBef>
        <a:spcAft>
          <a:spcPct val="0"/>
        </a:spcAft>
        <a:buClr>
          <a:srgbClr val="00A877"/>
        </a:buClr>
        <a:buSzPct val="75000"/>
        <a:buFont typeface="Wingdings" pitchFamily="2" charset="2"/>
        <a:buChar char="o"/>
        <a:defRPr sz="1400">
          <a:solidFill>
            <a:schemeClr val="tx1"/>
          </a:solidFill>
          <a:latin typeface="+mn-lt"/>
          <a:ea typeface="ＭＳ Ｐゴシック" pitchFamily="28" charset="-128"/>
        </a:defRPr>
      </a:lvl5pPr>
      <a:lvl6pPr marL="2268538" indent="-1905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5021"/>
        </a:buClr>
        <a:buChar char="»"/>
        <a:defRPr sz="1400">
          <a:solidFill>
            <a:srgbClr val="000000"/>
          </a:solidFill>
          <a:latin typeface="+mn-lt"/>
          <a:ea typeface="+mn-ea"/>
        </a:defRPr>
      </a:lvl6pPr>
      <a:lvl7pPr marL="2725738" indent="-1905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5021"/>
        </a:buClr>
        <a:buChar char="»"/>
        <a:defRPr sz="1400">
          <a:solidFill>
            <a:srgbClr val="000000"/>
          </a:solidFill>
          <a:latin typeface="+mn-lt"/>
          <a:ea typeface="+mn-ea"/>
        </a:defRPr>
      </a:lvl7pPr>
      <a:lvl8pPr marL="3182938" indent="-1905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5021"/>
        </a:buClr>
        <a:buChar char="»"/>
        <a:defRPr sz="1400">
          <a:solidFill>
            <a:srgbClr val="000000"/>
          </a:solidFill>
          <a:latin typeface="+mn-lt"/>
          <a:ea typeface="+mn-ea"/>
        </a:defRPr>
      </a:lvl8pPr>
      <a:lvl9pPr marL="3640138" indent="-1905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5021"/>
        </a:buClr>
        <a:buChar char="»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>
          <a:xfrm>
            <a:off x="2159001" y="4953000"/>
            <a:ext cx="5167313" cy="533400"/>
          </a:xfrm>
        </p:spPr>
        <p:txBody>
          <a:bodyPr/>
          <a:lstStyle/>
          <a:p>
            <a:r>
              <a:rPr lang="de-DE" altLang="de-DE" sz="3000" dirty="0"/>
              <a:t>Herzzentrum Leipzig</a:t>
            </a:r>
          </a:p>
        </p:txBody>
      </p:sp>
      <p:sp>
        <p:nvSpPr>
          <p:cNvPr id="4099" name="Untertitel 2"/>
          <p:cNvSpPr>
            <a:spLocks noGrp="1"/>
          </p:cNvSpPr>
          <p:nvPr>
            <p:ph type="subTitle" idx="1"/>
          </p:nvPr>
        </p:nvSpPr>
        <p:spPr>
          <a:xfrm>
            <a:off x="2159001" y="5486400"/>
            <a:ext cx="7477125" cy="782638"/>
          </a:xfrm>
        </p:spPr>
        <p:txBody>
          <a:bodyPr/>
          <a:lstStyle/>
          <a:p>
            <a:r>
              <a:rPr lang="de-DE" altLang="de-DE" dirty="0"/>
              <a:t>Hochleistungsmedizin rund ums Herz</a:t>
            </a:r>
          </a:p>
        </p:txBody>
      </p:sp>
      <p:pic>
        <p:nvPicPr>
          <p:cNvPr id="4" name="Picture 2" descr="Kontakt | cardiacarrestregistry.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41" y="1147407"/>
            <a:ext cx="2068817" cy="111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ea typeface="ＭＳ Ｐゴシック" pitchFamily="34" charset="-128"/>
              </a:rPr>
              <a:t>Terminale Herzinsuffizienz</a:t>
            </a:r>
          </a:p>
        </p:txBody>
      </p:sp>
      <p:sp>
        <p:nvSpPr>
          <p:cNvPr id="13315" name="Rechteck 6"/>
          <p:cNvSpPr>
            <a:spLocks noChangeArrowheads="1"/>
          </p:cNvSpPr>
          <p:nvPr/>
        </p:nvSpPr>
        <p:spPr bwMode="auto">
          <a:xfrm>
            <a:off x="1846264" y="1516063"/>
            <a:ext cx="849788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80000"/>
              </a:spcBef>
              <a:buClr>
                <a:srgbClr val="00A877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rgbClr val="00A877"/>
              </a:buClr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rgbClr val="00A877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rgbClr val="00A877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de-DE" altLang="de-DE"/>
              <a:t>Patienten mit terminaler Herzinsuffizienz weisen eine </a:t>
            </a:r>
            <a:r>
              <a:rPr lang="de-DE" altLang="de-DE" b="1"/>
              <a:t>generalisierte Endotheldysfunktion </a:t>
            </a:r>
            <a:r>
              <a:rPr lang="de-DE" altLang="de-DE"/>
              <a:t>auf</a:t>
            </a:r>
          </a:p>
          <a:p>
            <a:pPr>
              <a:spcBef>
                <a:spcPts val="600"/>
              </a:spcBef>
            </a:pPr>
            <a:r>
              <a:rPr lang="de-DE" altLang="de-DE"/>
              <a:t>Diese wird teilweise durch eine verminderte Freisetzung endothelialer Progenitorzellen (EPC) aus dem Knochenmark und eine eingeschränkte EPC-Funktion erklärt</a:t>
            </a:r>
          </a:p>
          <a:p>
            <a:pPr>
              <a:spcBef>
                <a:spcPts val="600"/>
              </a:spcBef>
            </a:pPr>
            <a:r>
              <a:rPr lang="de-DE" altLang="de-DE"/>
              <a:t>Körperliches Ausdauertraining führt bei Gesunden zu einer verstärkten Ausschüttung CD34</a:t>
            </a:r>
            <a:r>
              <a:rPr lang="de-DE" altLang="de-DE" baseline="30000"/>
              <a:t>+</a:t>
            </a:r>
            <a:r>
              <a:rPr lang="de-DE" altLang="de-DE"/>
              <a:t> Stammzellen aus dem Knochenmark</a:t>
            </a:r>
          </a:p>
          <a:p>
            <a:pPr>
              <a:spcBef>
                <a:spcPts val="600"/>
              </a:spcBef>
            </a:pPr>
            <a:r>
              <a:rPr lang="de-DE" altLang="de-DE"/>
              <a:t>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ea typeface="ＭＳ Ｐゴシック" pitchFamily="34" charset="-128"/>
              </a:rPr>
              <a:t>Zweispaltiges Layout/slide with two columns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altLang="de-DE" b="1" dirty="0" smtClean="0"/>
              <a:t>Einschluss</a:t>
            </a:r>
            <a:endParaRPr lang="de-DE" altLang="de-DE" dirty="0"/>
          </a:p>
          <a:p>
            <a:pPr>
              <a:defRPr/>
            </a:pPr>
            <a:r>
              <a:rPr lang="de-DE" altLang="de-DE" dirty="0"/>
              <a:t>Männer &lt; 75 mit NYHA III </a:t>
            </a:r>
            <a:r>
              <a:rPr lang="de-DE" altLang="de-DE" dirty="0" smtClean="0"/>
              <a:t>aufgrund </a:t>
            </a:r>
            <a:r>
              <a:rPr lang="de-DE" altLang="de-DE" dirty="0"/>
              <a:t>ICM oder </a:t>
            </a:r>
            <a:r>
              <a:rPr lang="de-DE" altLang="de-DE" dirty="0" smtClean="0"/>
              <a:t>DCM,</a:t>
            </a:r>
            <a:br>
              <a:rPr lang="de-DE" altLang="de-DE" dirty="0" smtClean="0"/>
            </a:br>
            <a:r>
              <a:rPr lang="de-DE" altLang="de-DE" dirty="0" smtClean="0"/>
              <a:t>LVEF </a:t>
            </a:r>
            <a:r>
              <a:rPr lang="de-DE" altLang="de-DE" dirty="0"/>
              <a:t>&lt; 30 %, LVEDD &gt; 60 </a:t>
            </a:r>
            <a:r>
              <a:rPr lang="de-DE" altLang="de-DE" dirty="0" smtClean="0"/>
              <a:t>mm</a:t>
            </a:r>
            <a:br>
              <a:rPr lang="de-DE" altLang="de-DE" dirty="0" smtClean="0"/>
            </a:br>
            <a:r>
              <a:rPr lang="de-DE" altLang="de-DE" dirty="0" smtClean="0"/>
              <a:t>VO2max </a:t>
            </a:r>
            <a:r>
              <a:rPr lang="de-DE" altLang="de-DE" dirty="0"/>
              <a:t>&lt; 20 </a:t>
            </a:r>
            <a:r>
              <a:rPr lang="de-DE" altLang="de-DE" dirty="0" err="1"/>
              <a:t>mL</a:t>
            </a:r>
            <a:r>
              <a:rPr lang="de-DE" altLang="de-DE" dirty="0"/>
              <a:t>/min/kg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altLang="de-DE" b="1" dirty="0" smtClean="0"/>
              <a:t>Ausschluss</a:t>
            </a:r>
            <a:endParaRPr lang="de-DE" altLang="de-DE" b="1" dirty="0"/>
          </a:p>
          <a:p>
            <a:pPr>
              <a:defRPr/>
            </a:pPr>
            <a:r>
              <a:rPr lang="de-DE" altLang="de-DE" dirty="0"/>
              <a:t>BMI &gt; 28; Insulin-</a:t>
            </a:r>
            <a:r>
              <a:rPr lang="de-DE" altLang="de-DE" dirty="0" err="1"/>
              <a:t>abhäng</a:t>
            </a:r>
            <a:r>
              <a:rPr lang="de-DE" altLang="de-DE" dirty="0"/>
              <a:t>. Diab. </a:t>
            </a:r>
            <a:r>
              <a:rPr lang="de-DE" altLang="de-DE" dirty="0" err="1"/>
              <a:t>mell</a:t>
            </a:r>
            <a:r>
              <a:rPr lang="de-DE" altLang="de-DE" dirty="0" smtClean="0"/>
              <a:t>.,</a:t>
            </a:r>
            <a:br>
              <a:rPr lang="de-DE" altLang="de-DE" dirty="0" smtClean="0"/>
            </a:br>
            <a:r>
              <a:rPr lang="de-DE" altLang="de-DE" dirty="0" smtClean="0"/>
              <a:t>unbehandelte </a:t>
            </a:r>
            <a:r>
              <a:rPr lang="de-DE" altLang="de-DE" dirty="0"/>
              <a:t>Hypertonie oder HLP, 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Nikotinabusus</a:t>
            </a:r>
            <a:r>
              <a:rPr lang="de-DE" altLang="de-DE" dirty="0"/>
              <a:t>, kardiale </a:t>
            </a:r>
            <a:r>
              <a:rPr lang="de-DE" altLang="de-DE" dirty="0" smtClean="0"/>
              <a:t>Dekompensation</a:t>
            </a:r>
            <a:br>
              <a:rPr lang="de-DE" altLang="de-DE" dirty="0" smtClean="0"/>
            </a:br>
            <a:r>
              <a:rPr lang="de-DE" altLang="de-DE" dirty="0" smtClean="0"/>
              <a:t>innerhalb </a:t>
            </a:r>
            <a:r>
              <a:rPr lang="de-DE" altLang="de-DE" dirty="0"/>
              <a:t>der letzten 4 Wochen</a:t>
            </a:r>
          </a:p>
        </p:txBody>
      </p:sp>
      <p:sp>
        <p:nvSpPr>
          <p:cNvPr id="14341" name="Rechteck 1"/>
          <p:cNvSpPr>
            <a:spLocks noChangeArrowheads="1"/>
          </p:cNvSpPr>
          <p:nvPr/>
        </p:nvSpPr>
        <p:spPr bwMode="auto">
          <a:xfrm>
            <a:off x="1928814" y="4689476"/>
            <a:ext cx="3762375" cy="1382713"/>
          </a:xfrm>
          <a:prstGeom prst="rect">
            <a:avLst/>
          </a:prstGeom>
          <a:solidFill>
            <a:srgbClr val="00A8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80000"/>
              </a:spcBef>
              <a:buClr>
                <a:srgbClr val="00A877"/>
              </a:buClr>
              <a:buChar char="•"/>
              <a:tabLst>
                <a:tab pos="5302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28650" indent="-180975" algn="l" eaLnBrk="0" hangingPunct="0">
              <a:spcBef>
                <a:spcPct val="80000"/>
              </a:spcBef>
              <a:buClr>
                <a:srgbClr val="00A877"/>
              </a:buClr>
              <a:buChar char="-"/>
              <a:tabLst>
                <a:tab pos="530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90600" indent="-180975" algn="l" eaLnBrk="0" hangingPunct="0">
              <a:spcBef>
                <a:spcPct val="80000"/>
              </a:spcBef>
              <a:buClr>
                <a:srgbClr val="00A877"/>
              </a:buClr>
              <a:buFont typeface="Wingdings" pitchFamily="2" charset="2"/>
              <a:buChar char="§"/>
              <a:tabLst>
                <a:tab pos="5302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38275" indent="-180975" algn="l" eaLnBrk="0" hangingPunct="0">
              <a:spcBef>
                <a:spcPct val="80000"/>
              </a:spcBef>
              <a:buClr>
                <a:srgbClr val="00A877"/>
              </a:buClr>
              <a:buFont typeface="Arial" charset="0"/>
              <a:buChar char="»"/>
              <a:tabLst>
                <a:tab pos="5302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795463" indent="-174625" algn="l" eaLnBrk="0" hangingPunct="0">
              <a:spcBef>
                <a:spcPct val="80000"/>
              </a:spcBef>
              <a:buClr>
                <a:srgbClr val="00A877"/>
              </a:buClr>
              <a:buSzPct val="75000"/>
              <a:buFont typeface="Wingdings" pitchFamily="2" charset="2"/>
              <a:buChar char="o"/>
              <a:tabLst>
                <a:tab pos="5302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52663" indent="-174625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tabLst>
                <a:tab pos="5302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09863" indent="-174625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tabLst>
                <a:tab pos="5302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67063" indent="-174625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tabLst>
                <a:tab pos="5302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24263" indent="-174625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tabLst>
                <a:tab pos="5302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b="1">
                <a:solidFill>
                  <a:schemeClr val="bg1"/>
                </a:solidFill>
              </a:rPr>
              <a:t>Zur Betonung können z.B. Formen genutzt werden</a:t>
            </a:r>
            <a:r>
              <a:rPr lang="de-DE" altLang="de-DE">
                <a:solidFill>
                  <a:schemeClr val="bg1"/>
                </a:solidFill>
              </a:rPr>
              <a:t>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 sz="1800">
                <a:solidFill>
                  <a:schemeClr val="bg1"/>
                </a:solidFill>
              </a:rPr>
              <a:t>bitte keine 3D-Formen, bitte keine Schatten (außer bei Screenshots)</a:t>
            </a:r>
          </a:p>
        </p:txBody>
      </p:sp>
      <p:sp>
        <p:nvSpPr>
          <p:cNvPr id="14342" name="Rechteck 1"/>
          <p:cNvSpPr>
            <a:spLocks noChangeArrowheads="1"/>
          </p:cNvSpPr>
          <p:nvPr/>
        </p:nvSpPr>
        <p:spPr bwMode="auto">
          <a:xfrm>
            <a:off x="6083301" y="4689476"/>
            <a:ext cx="3762375" cy="1382713"/>
          </a:xfrm>
          <a:prstGeom prst="rect">
            <a:avLst/>
          </a:prstGeom>
          <a:solidFill>
            <a:srgbClr val="00A8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80000"/>
              </a:spcBef>
              <a:buClr>
                <a:srgbClr val="00A877"/>
              </a:buClr>
              <a:buChar char="•"/>
              <a:tabLst>
                <a:tab pos="5302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28650" indent="-180975" algn="l" eaLnBrk="0" hangingPunct="0">
              <a:spcBef>
                <a:spcPct val="80000"/>
              </a:spcBef>
              <a:buClr>
                <a:srgbClr val="00A877"/>
              </a:buClr>
              <a:buChar char="-"/>
              <a:tabLst>
                <a:tab pos="530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90600" indent="-180975" algn="l" eaLnBrk="0" hangingPunct="0">
              <a:spcBef>
                <a:spcPct val="80000"/>
              </a:spcBef>
              <a:buClr>
                <a:srgbClr val="00A877"/>
              </a:buClr>
              <a:buFont typeface="Wingdings" pitchFamily="2" charset="2"/>
              <a:buChar char="§"/>
              <a:tabLst>
                <a:tab pos="5302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38275" indent="-180975" algn="l" eaLnBrk="0" hangingPunct="0">
              <a:spcBef>
                <a:spcPct val="80000"/>
              </a:spcBef>
              <a:buClr>
                <a:srgbClr val="00A877"/>
              </a:buClr>
              <a:buFont typeface="Arial" charset="0"/>
              <a:buChar char="»"/>
              <a:tabLst>
                <a:tab pos="5302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795463" indent="-174625" algn="l" eaLnBrk="0" hangingPunct="0">
              <a:spcBef>
                <a:spcPct val="80000"/>
              </a:spcBef>
              <a:buClr>
                <a:srgbClr val="00A877"/>
              </a:buClr>
              <a:buSzPct val="75000"/>
              <a:buFont typeface="Wingdings" pitchFamily="2" charset="2"/>
              <a:buChar char="o"/>
              <a:tabLst>
                <a:tab pos="5302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52663" indent="-174625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tabLst>
                <a:tab pos="5302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09863" indent="-174625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tabLst>
                <a:tab pos="5302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67063" indent="-174625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tabLst>
                <a:tab pos="5302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24263" indent="-174625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tabLst>
                <a:tab pos="5302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b="1">
                <a:solidFill>
                  <a:schemeClr val="bg1"/>
                </a:solidFill>
              </a:rPr>
              <a:t>To emphasize elements, you can use shapes</a:t>
            </a:r>
            <a:r>
              <a:rPr lang="de-DE" altLang="de-DE">
                <a:solidFill>
                  <a:schemeClr val="bg1"/>
                </a:solidFill>
              </a:rPr>
              <a:t>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 sz="1800">
                <a:solidFill>
                  <a:schemeClr val="bg1"/>
                </a:solidFill>
              </a:rPr>
              <a:t>please: no glossy shapes/</a:t>
            </a:r>
            <a:br>
              <a:rPr lang="de-DE" altLang="de-DE" sz="1800">
                <a:solidFill>
                  <a:schemeClr val="bg1"/>
                </a:solidFill>
              </a:rPr>
            </a:br>
            <a:r>
              <a:rPr lang="de-DE" altLang="de-DE" sz="1800">
                <a:solidFill>
                  <a:schemeClr val="bg1"/>
                </a:solidFill>
              </a:rPr>
              <a:t>no shadows (except screenshots)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ea typeface="ＭＳ Ｐゴシック" pitchFamily="34" charset="-128"/>
              </a:rPr>
              <a:t>Beispiel Workflow/Erläuterung</a:t>
            </a: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386514" y="2768601"/>
            <a:ext cx="3959225" cy="646113"/>
          </a:xfrm>
          <a:prstGeom prst="rect">
            <a:avLst/>
          </a:prstGeom>
          <a:noFill/>
          <a:ln w="9525">
            <a:solidFill>
              <a:srgbClr val="00A87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17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>
                <a:solidFill>
                  <a:prstClr val="black"/>
                </a:solidFill>
                <a:ea typeface="+mn-ea"/>
              </a:rPr>
              <a:t>Kontrolle</a:t>
            </a:r>
          </a:p>
          <a:p>
            <a:pPr defTabSz="417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>
                <a:solidFill>
                  <a:prstClr val="black"/>
                </a:solidFill>
                <a:ea typeface="+mn-ea"/>
              </a:rPr>
              <a:t>ohne Trainingsintervention</a:t>
            </a:r>
          </a:p>
        </p:txBody>
      </p:sp>
      <p:sp>
        <p:nvSpPr>
          <p:cNvPr id="15364" name="Text Box 40"/>
          <p:cNvSpPr txBox="1">
            <a:spLocks noChangeArrowheads="1"/>
          </p:cNvSpPr>
          <p:nvPr/>
        </p:nvSpPr>
        <p:spPr bwMode="auto">
          <a:xfrm>
            <a:off x="2473325" y="1457325"/>
            <a:ext cx="7200900" cy="369888"/>
          </a:xfrm>
          <a:prstGeom prst="rect">
            <a:avLst/>
          </a:prstGeom>
          <a:noFill/>
          <a:ln w="9525">
            <a:solidFill>
              <a:srgbClr val="00A87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4175125" eaLnBrk="0" hangingPunct="0">
              <a:spcBef>
                <a:spcPct val="80000"/>
              </a:spcBef>
              <a:buClr>
                <a:srgbClr val="00A877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defTabSz="4175125" eaLnBrk="0" hangingPunct="0">
              <a:spcBef>
                <a:spcPct val="80000"/>
              </a:spcBef>
              <a:buClr>
                <a:srgbClr val="00A877"/>
              </a:buClr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defTabSz="4175125" eaLnBrk="0" hangingPunct="0">
              <a:spcBef>
                <a:spcPct val="80000"/>
              </a:spcBef>
              <a:buClr>
                <a:srgbClr val="00A877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defTabSz="4175125" eaLnBrk="0" hangingPunct="0">
              <a:spcBef>
                <a:spcPct val="80000"/>
              </a:spcBef>
              <a:buClr>
                <a:srgbClr val="00A877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defTabSz="4175125" eaLnBrk="0" hangingPunct="0">
              <a:spcBef>
                <a:spcPct val="80000"/>
              </a:spcBef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175125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175125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175125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175125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Blutentnahme, Spiroergometrie, Endothelfunktionsmessung</a:t>
            </a:r>
          </a:p>
        </p:txBody>
      </p:sp>
      <p:sp>
        <p:nvSpPr>
          <p:cNvPr id="8" name="Line 41"/>
          <p:cNvSpPr>
            <a:spLocks noChangeShapeType="1"/>
          </p:cNvSpPr>
          <p:nvPr/>
        </p:nvSpPr>
        <p:spPr bwMode="auto">
          <a:xfrm flipH="1">
            <a:off x="4070351" y="1855788"/>
            <a:ext cx="1693863" cy="838200"/>
          </a:xfrm>
          <a:prstGeom prst="line">
            <a:avLst/>
          </a:prstGeom>
          <a:noFill/>
          <a:ln w="57150">
            <a:solidFill>
              <a:srgbClr val="81818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175125">
              <a:defRPr/>
            </a:pPr>
            <a:endParaRPr lang="de-DE" sz="1800">
              <a:solidFill>
                <a:prstClr val="black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9" name="Line 43"/>
          <p:cNvSpPr>
            <a:spLocks noChangeShapeType="1"/>
          </p:cNvSpPr>
          <p:nvPr/>
        </p:nvSpPr>
        <p:spPr bwMode="auto">
          <a:xfrm>
            <a:off x="6356350" y="1855788"/>
            <a:ext cx="1608138" cy="838200"/>
          </a:xfrm>
          <a:prstGeom prst="line">
            <a:avLst/>
          </a:prstGeom>
          <a:noFill/>
          <a:ln w="57150">
            <a:solidFill>
              <a:srgbClr val="81818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175125">
              <a:defRPr/>
            </a:pPr>
            <a:endParaRPr lang="de-DE" sz="1800">
              <a:solidFill>
                <a:prstClr val="black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0" name="Line 157"/>
          <p:cNvSpPr>
            <a:spLocks noChangeShapeType="1"/>
          </p:cNvSpPr>
          <p:nvPr/>
        </p:nvSpPr>
        <p:spPr bwMode="auto">
          <a:xfrm>
            <a:off x="8237538" y="3427414"/>
            <a:ext cx="0" cy="630237"/>
          </a:xfrm>
          <a:prstGeom prst="line">
            <a:avLst/>
          </a:prstGeom>
          <a:noFill/>
          <a:ln w="57150">
            <a:solidFill>
              <a:srgbClr val="81818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175125">
              <a:defRPr/>
            </a:pPr>
            <a:endParaRPr lang="de-DE" sz="1800">
              <a:solidFill>
                <a:prstClr val="black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1" name="Line 158"/>
          <p:cNvSpPr>
            <a:spLocks noChangeShapeType="1"/>
          </p:cNvSpPr>
          <p:nvPr/>
        </p:nvSpPr>
        <p:spPr bwMode="auto">
          <a:xfrm>
            <a:off x="5910263" y="4364038"/>
            <a:ext cx="476250" cy="0"/>
          </a:xfrm>
          <a:prstGeom prst="line">
            <a:avLst/>
          </a:prstGeom>
          <a:noFill/>
          <a:ln w="57150">
            <a:solidFill>
              <a:srgbClr val="81818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175125">
              <a:defRPr/>
            </a:pPr>
            <a:endParaRPr lang="de-DE" sz="1800">
              <a:solidFill>
                <a:prstClr val="black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2" name="Text Box 159"/>
          <p:cNvSpPr txBox="1">
            <a:spLocks noChangeArrowheads="1"/>
          </p:cNvSpPr>
          <p:nvPr/>
        </p:nvSpPr>
        <p:spPr bwMode="auto">
          <a:xfrm>
            <a:off x="6386514" y="4060826"/>
            <a:ext cx="3959225" cy="646113"/>
          </a:xfrm>
          <a:prstGeom prst="rect">
            <a:avLst/>
          </a:prstGeom>
          <a:noFill/>
          <a:ln w="9525">
            <a:solidFill>
              <a:srgbClr val="00A87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17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>
                <a:solidFill>
                  <a:prstClr val="black"/>
                </a:solidFill>
                <a:ea typeface="+mn-ea"/>
              </a:rPr>
              <a:t>Blutentnahme, </a:t>
            </a:r>
          </a:p>
          <a:p>
            <a:pPr defTabSz="417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>
                <a:solidFill>
                  <a:prstClr val="black"/>
                </a:solidFill>
                <a:ea typeface="+mn-ea"/>
              </a:rPr>
              <a:t>Endothelfunktionsmessung</a:t>
            </a:r>
          </a:p>
        </p:txBody>
      </p:sp>
      <p:sp>
        <p:nvSpPr>
          <p:cNvPr id="13" name="Rechteck 12"/>
          <p:cNvSpPr/>
          <p:nvPr/>
        </p:nvSpPr>
        <p:spPr>
          <a:xfrm>
            <a:off x="1928814" y="2768601"/>
            <a:ext cx="3959225" cy="2271713"/>
          </a:xfrm>
          <a:prstGeom prst="rect">
            <a:avLst/>
          </a:prstGeom>
          <a:noFill/>
          <a:ln w="6350" cap="flat" cmpd="sng" algn="ctr">
            <a:solidFill>
              <a:srgbClr val="00A877"/>
            </a:solidFill>
            <a:prstDash val="solid"/>
          </a:ln>
          <a:effectLst/>
        </p:spPr>
        <p:txBody>
          <a:bodyPr anchor="ctr"/>
          <a:lstStyle/>
          <a:p>
            <a:pPr algn="l" defTabSz="4175125" fontAlgn="auto">
              <a:spcBef>
                <a:spcPts val="0"/>
              </a:spcBef>
              <a:spcAft>
                <a:spcPts val="0"/>
              </a:spcAft>
              <a:tabLst>
                <a:tab pos="6991350" algn="l"/>
              </a:tabLst>
              <a:defRPr/>
            </a:pPr>
            <a:r>
              <a:rPr lang="de-DE" altLang="de-DE" sz="1800" b="1" kern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Training</a:t>
            </a:r>
          </a:p>
          <a:p>
            <a:pPr algn="l" defTabSz="4175125" fontAlgn="auto">
              <a:spcBef>
                <a:spcPts val="0"/>
              </a:spcBef>
              <a:spcAft>
                <a:spcPts val="0"/>
              </a:spcAft>
              <a:tabLst>
                <a:tab pos="6991350" algn="l"/>
              </a:tabLst>
              <a:defRPr/>
            </a:pPr>
            <a:r>
              <a:rPr lang="de-DE" altLang="de-DE" sz="1600" i="1" u="sng" kern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Phase I:</a:t>
            </a:r>
            <a:r>
              <a:rPr lang="de-DE" altLang="de-DE" sz="1600" kern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 für 2 Wo. stationär </a:t>
            </a:r>
            <a:r>
              <a:rPr lang="de-DE" altLang="de-DE" sz="1600" kern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  <a:sym typeface="Wingdings" pitchFamily="2" charset="2"/>
              </a:rPr>
              <a:t>bei  50% der VO</a:t>
            </a:r>
            <a:r>
              <a:rPr lang="de-DE" altLang="de-DE" sz="1600" kern="0" baseline="-250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de-DE" altLang="de-DE" sz="1600" kern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  <a:sym typeface="Wingdings" pitchFamily="2" charset="2"/>
              </a:rPr>
              <a:t>max</a:t>
            </a:r>
            <a:r>
              <a:rPr lang="de-DE" altLang="de-DE" sz="1600" kern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: 3-6 x 5-20 min </a:t>
            </a:r>
            <a:r>
              <a:rPr lang="de-DE" altLang="de-DE" sz="1600" kern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Ergometertraining</a:t>
            </a:r>
            <a:endParaRPr lang="de-DE" altLang="de-DE" sz="1600" kern="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algn="l" defTabSz="4175125" fontAlgn="auto">
              <a:spcBef>
                <a:spcPts val="0"/>
              </a:spcBef>
              <a:spcAft>
                <a:spcPts val="0"/>
              </a:spcAft>
              <a:tabLst>
                <a:tab pos="6991350" algn="l"/>
              </a:tabLst>
              <a:defRPr/>
            </a:pPr>
            <a:r>
              <a:rPr lang="de-DE" altLang="de-DE" sz="1600" i="1" u="sng" kern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Phase II: </a:t>
            </a:r>
            <a:r>
              <a:rPr lang="de-DE" altLang="de-DE" sz="1600" kern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zu Hause </a:t>
            </a:r>
            <a:r>
              <a:rPr lang="de-DE" altLang="de-DE" sz="1600" kern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  <a:sym typeface="Wingdings" pitchFamily="2" charset="2"/>
              </a:rPr>
              <a:t>bei 60% der VO</a:t>
            </a:r>
            <a:r>
              <a:rPr lang="de-DE" altLang="de-DE" sz="1600" kern="0" baseline="-250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de-DE" altLang="de-DE" sz="1600" kern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  <a:sym typeface="Wingdings" pitchFamily="2" charset="2"/>
              </a:rPr>
              <a:t>max:</a:t>
            </a:r>
            <a:endParaRPr lang="de-DE" altLang="de-DE" sz="1600" kern="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algn="l" defTabSz="4175125" fontAlgn="auto">
              <a:spcBef>
                <a:spcPts val="0"/>
              </a:spcBef>
              <a:spcAft>
                <a:spcPts val="0"/>
              </a:spcAft>
              <a:tabLst>
                <a:tab pos="6991350" algn="l"/>
              </a:tabLst>
              <a:defRPr/>
            </a:pPr>
            <a:r>
              <a:rPr lang="de-DE" altLang="de-DE" sz="1600" kern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1 x 20 min </a:t>
            </a:r>
            <a:r>
              <a:rPr lang="de-DE" altLang="de-DE" sz="1600" kern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Ergometertraining</a:t>
            </a:r>
            <a:r>
              <a:rPr lang="de-DE" altLang="de-DE" sz="1600" kern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/ d sowie</a:t>
            </a:r>
          </a:p>
          <a:p>
            <a:pPr algn="l" defTabSz="4175125" fontAlgn="auto">
              <a:spcBef>
                <a:spcPts val="0"/>
              </a:spcBef>
              <a:spcAft>
                <a:spcPts val="0"/>
              </a:spcAft>
              <a:tabLst>
                <a:tab pos="6991350" algn="l"/>
              </a:tabLst>
              <a:defRPr/>
            </a:pPr>
            <a:r>
              <a:rPr lang="de-DE" altLang="de-DE" sz="1600" kern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1 h Gruppentraining / Wo.</a:t>
            </a:r>
            <a:endParaRPr lang="de-DE" sz="1600" kern="0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>
                <a:ea typeface="ＭＳ Ｐゴシック" pitchFamily="34" charset="-128"/>
              </a:rPr>
              <a:t>Hier steht Beispieltext / Insert Text </a:t>
            </a:r>
            <a:r>
              <a:rPr lang="de-DE" altLang="de-DE" dirty="0" err="1" smtClean="0">
                <a:ea typeface="ＭＳ Ｐゴシック" pitchFamily="34" charset="-128"/>
              </a:rPr>
              <a:t>here</a:t>
            </a:r>
            <a:endParaRPr lang="de-DE" altLang="de-DE" dirty="0" smtClean="0">
              <a:ea typeface="ＭＳ Ｐゴシック" pitchFamily="34" charset="-128"/>
            </a:endParaRPr>
          </a:p>
          <a:p>
            <a:pPr lvl="1"/>
            <a:r>
              <a:rPr lang="de-DE" altLang="de-DE" dirty="0" smtClean="0">
                <a:ea typeface="ＭＳ Ｐゴシック" pitchFamily="34" charset="-128"/>
              </a:rPr>
              <a:t>Und ein Unterpunkt zum jeweiligen Thema </a:t>
            </a:r>
          </a:p>
          <a:p>
            <a:pPr lvl="1"/>
            <a:r>
              <a:rPr lang="de-DE" altLang="de-DE" dirty="0" err="1" smtClean="0">
                <a:ea typeface="ＭＳ Ｐゴシック" pitchFamily="34" charset="-128"/>
              </a:rPr>
              <a:t>and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more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information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about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the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subject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of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this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presentation</a:t>
            </a:r>
            <a:endParaRPr lang="de-DE" altLang="de-DE" dirty="0" smtClean="0">
              <a:ea typeface="ＭＳ Ｐゴシック" pitchFamily="34" charset="-128"/>
            </a:endParaRPr>
          </a:p>
          <a:p>
            <a:r>
              <a:rPr lang="de-DE" altLang="de-DE" dirty="0" smtClean="0">
                <a:ea typeface="ＭＳ Ｐゴシック" pitchFamily="34" charset="-128"/>
              </a:rPr>
              <a:t>Nächster Punkt</a:t>
            </a:r>
          </a:p>
          <a:p>
            <a:r>
              <a:rPr lang="de-DE" altLang="de-DE" dirty="0" smtClean="0">
                <a:ea typeface="ＭＳ Ｐゴシック" pitchFamily="34" charset="-128"/>
              </a:rPr>
              <a:t>Next </a:t>
            </a:r>
            <a:r>
              <a:rPr lang="de-DE" altLang="de-DE" dirty="0" err="1" smtClean="0">
                <a:ea typeface="ＭＳ Ｐゴシック" pitchFamily="34" charset="-128"/>
              </a:rPr>
              <a:t>bullet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point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29685" y="181098"/>
            <a:ext cx="11332633" cy="909638"/>
          </a:xfrm>
        </p:spPr>
        <p:txBody>
          <a:bodyPr/>
          <a:lstStyle/>
          <a:p>
            <a:r>
              <a:rPr lang="de-DE" altLang="de-DE" dirty="0" smtClean="0">
                <a:ea typeface="ＭＳ Ｐゴシック" pitchFamily="34" charset="-128"/>
              </a:rPr>
              <a:t>Überschrift / Headline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ea typeface="ＭＳ Ｐゴシック" pitchFamily="34" charset="-128"/>
              </a:rPr>
              <a:t>Zweispaltiges Layout/slide with two columns</a:t>
            </a:r>
          </a:p>
        </p:txBody>
      </p:sp>
      <p:sp>
        <p:nvSpPr>
          <p:cNvPr id="7171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altLang="de-DE" smtClean="0">
                <a:ea typeface="ＭＳ Ｐゴシック" pitchFamily="34" charset="-128"/>
              </a:rPr>
              <a:t>Inhalte können hier integriert werden</a:t>
            </a:r>
          </a:p>
          <a:p>
            <a:pPr lvl="1"/>
            <a:r>
              <a:rPr lang="de-DE" altLang="de-DE" smtClean="0">
                <a:ea typeface="ＭＳ Ｐゴシック" pitchFamily="34" charset="-128"/>
              </a:rPr>
              <a:t>In verschiedenen Wertigkeitsstufen</a:t>
            </a:r>
          </a:p>
        </p:txBody>
      </p:sp>
      <p:sp>
        <p:nvSpPr>
          <p:cNvPr id="7172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altLang="de-DE" smtClean="0">
                <a:ea typeface="ＭＳ Ｐゴシック" pitchFamily="34" charset="-128"/>
              </a:rPr>
              <a:t>Use bullet points </a:t>
            </a:r>
          </a:p>
          <a:p>
            <a:pPr lvl="1"/>
            <a:r>
              <a:rPr lang="de-DE" altLang="de-DE" smtClean="0">
                <a:ea typeface="ＭＳ Ｐゴシック" pitchFamily="34" charset="-128"/>
              </a:rPr>
              <a:t>To spread your content</a:t>
            </a:r>
          </a:p>
          <a:p>
            <a:pPr lvl="1"/>
            <a:r>
              <a:rPr lang="de-DE" altLang="de-DE" smtClean="0">
                <a:ea typeface="ＭＳ Ｐゴシック" pitchFamily="34" charset="-128"/>
              </a:rPr>
              <a:t>In keywords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4"/>
          <p:cNvSpPr>
            <a:spLocks noGrp="1"/>
          </p:cNvSpPr>
          <p:nvPr>
            <p:ph type="title"/>
          </p:nvPr>
        </p:nvSpPr>
        <p:spPr>
          <a:xfrm>
            <a:off x="3343275" y="4876800"/>
            <a:ext cx="5486400" cy="566738"/>
          </a:xfrm>
        </p:spPr>
        <p:txBody>
          <a:bodyPr/>
          <a:lstStyle/>
          <a:p>
            <a:r>
              <a:rPr lang="de-DE" altLang="de-DE" smtClean="0">
                <a:ea typeface="ＭＳ Ｐゴシック" pitchFamily="34" charset="-128"/>
              </a:rPr>
              <a:t>Beispielfolie für Bild mit Unterschrift (angelehnt an HELIOS-PPT-Master)</a:t>
            </a:r>
          </a:p>
        </p:txBody>
      </p:sp>
      <p:sp>
        <p:nvSpPr>
          <p:cNvPr id="8195" name="Bildplatzhalter 5"/>
          <p:cNvSpPr>
            <a:spLocks noGrp="1" noTextEdit="1"/>
          </p:cNvSpPr>
          <p:nvPr>
            <p:ph type="pic" idx="1"/>
          </p:nvPr>
        </p:nvSpPr>
        <p:spPr>
          <a:xfrm>
            <a:off x="3343275" y="1371601"/>
            <a:ext cx="5486400" cy="3355975"/>
          </a:xfrm>
        </p:spPr>
      </p:sp>
      <p:sp>
        <p:nvSpPr>
          <p:cNvPr id="8196" name="Textplatzhalter 6"/>
          <p:cNvSpPr>
            <a:spLocks noGrp="1"/>
          </p:cNvSpPr>
          <p:nvPr>
            <p:ph type="body" sz="half" idx="2"/>
          </p:nvPr>
        </p:nvSpPr>
        <p:spPr>
          <a:xfrm>
            <a:off x="3343275" y="5443538"/>
            <a:ext cx="5486400" cy="804862"/>
          </a:xfrm>
        </p:spPr>
        <p:txBody>
          <a:bodyPr/>
          <a:lstStyle/>
          <a:p>
            <a:r>
              <a:rPr lang="de-DE" altLang="de-DE" smtClean="0">
                <a:ea typeface="ＭＳ Ｐゴシック" pitchFamily="34" charset="-128"/>
              </a:rPr>
              <a:t>Example slide for pictures with capture, e.g. use for divider slides or for diagrams</a:t>
            </a:r>
          </a:p>
          <a:p>
            <a:r>
              <a:rPr lang="de-DE" altLang="de-DE" smtClean="0">
                <a:ea typeface="ＭＳ Ｐゴシック" pitchFamily="34" charset="-128"/>
              </a:rPr>
              <a:t>z.B. für Trennfolien zw. Gliederungspunkten oder für Diagramme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0"/>
          <p:cNvSpPr>
            <a:spLocks noChangeArrowheads="1"/>
          </p:cNvSpPr>
          <p:nvPr/>
        </p:nvSpPr>
        <p:spPr bwMode="auto">
          <a:xfrm>
            <a:off x="0" y="656493"/>
            <a:ext cx="12192000" cy="1635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cs typeface="+mn-cs"/>
            </a:endParaRPr>
          </a:p>
        </p:txBody>
      </p:sp>
      <p:sp>
        <p:nvSpPr>
          <p:cNvPr id="41" name="Rectangle 70"/>
          <p:cNvSpPr>
            <a:spLocks noChangeArrowheads="1"/>
          </p:cNvSpPr>
          <p:nvPr/>
        </p:nvSpPr>
        <p:spPr bwMode="auto">
          <a:xfrm>
            <a:off x="0" y="955981"/>
            <a:ext cx="12192000" cy="115582"/>
          </a:xfrm>
          <a:prstGeom prst="rect">
            <a:avLst/>
          </a:prstGeom>
          <a:solidFill>
            <a:srgbClr val="BABAB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cs typeface="+mn-cs"/>
            </a:endParaRPr>
          </a:p>
        </p:txBody>
      </p:sp>
      <p:sp>
        <p:nvSpPr>
          <p:cNvPr id="42" name="Rectangle 70"/>
          <p:cNvSpPr>
            <a:spLocks noChangeArrowheads="1"/>
          </p:cNvSpPr>
          <p:nvPr/>
        </p:nvSpPr>
        <p:spPr bwMode="auto">
          <a:xfrm>
            <a:off x="0" y="857251"/>
            <a:ext cx="12192000" cy="117476"/>
          </a:xfrm>
          <a:prstGeom prst="rect">
            <a:avLst/>
          </a:prstGeom>
          <a:solidFill>
            <a:srgbClr val="DFF0E7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cs typeface="+mn-cs"/>
            </a:endParaRPr>
          </a:p>
        </p:txBody>
      </p:sp>
      <p:sp>
        <p:nvSpPr>
          <p:cNvPr id="43" name="Rectangle 70"/>
          <p:cNvSpPr>
            <a:spLocks noChangeArrowheads="1"/>
          </p:cNvSpPr>
          <p:nvPr/>
        </p:nvSpPr>
        <p:spPr bwMode="auto">
          <a:xfrm>
            <a:off x="0" y="0"/>
            <a:ext cx="12192000" cy="876300"/>
          </a:xfrm>
          <a:prstGeom prst="rect">
            <a:avLst/>
          </a:prstGeom>
          <a:solidFill>
            <a:srgbClr val="DADAD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cs typeface="+mn-cs"/>
            </a:endParaRPr>
          </a:p>
        </p:txBody>
      </p:sp>
      <p:sp>
        <p:nvSpPr>
          <p:cNvPr id="44" name="Rectangle 70"/>
          <p:cNvSpPr>
            <a:spLocks noChangeArrowheads="1"/>
          </p:cNvSpPr>
          <p:nvPr/>
        </p:nvSpPr>
        <p:spPr bwMode="auto">
          <a:xfrm flipV="1">
            <a:off x="0" y="2292350"/>
            <a:ext cx="12192000" cy="115888"/>
          </a:xfrm>
          <a:prstGeom prst="rect">
            <a:avLst/>
          </a:prstGeom>
          <a:solidFill>
            <a:srgbClr val="98989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cs typeface="+mn-cs"/>
            </a:endParaRPr>
          </a:p>
        </p:txBody>
      </p:sp>
      <p:pic>
        <p:nvPicPr>
          <p:cNvPr id="77" name="Picture 6" descr="CrescNet.o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1109662"/>
            <a:ext cx="2755552" cy="110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Herzmedizin im Fokus: Kardiovaskuläre Frühjahrstagung und Tag de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1" y="1157287"/>
            <a:ext cx="3614109" cy="10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Kontakt | cardiacarrestregistry.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41" y="1131519"/>
            <a:ext cx="2068817" cy="111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27"/>
          <p:cNvSpPr txBox="1">
            <a:spLocks noChangeArrowheads="1"/>
          </p:cNvSpPr>
          <p:nvPr/>
        </p:nvSpPr>
        <p:spPr>
          <a:xfrm>
            <a:off x="246692" y="3670453"/>
            <a:ext cx="5167313" cy="465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D0DB8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 baseline="0" smtClean="0">
                <a:solidFill>
                  <a:srgbClr val="81818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A877"/>
                </a:solidFill>
                <a:latin typeface="Arial" charset="0"/>
                <a:ea typeface="ＭＳ Ｐゴシック" pitchFamily="2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A877"/>
                </a:solidFill>
                <a:latin typeface="Arial" charset="0"/>
                <a:ea typeface="ＭＳ Ｐゴシック" pitchFamily="2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A877"/>
                </a:solidFill>
                <a:latin typeface="Arial" charset="0"/>
                <a:ea typeface="ＭＳ Ｐゴシック" pitchFamily="2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A877"/>
                </a:solidFill>
                <a:latin typeface="Arial" charset="0"/>
                <a:ea typeface="ＭＳ Ｐゴシック" pitchFamily="2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5022"/>
                </a:solidFill>
                <a:latin typeface="Arial" charset="0"/>
                <a:ea typeface="ＭＳ Ｐゴシック" pitchFamily="2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5022"/>
                </a:solidFill>
                <a:latin typeface="Arial" charset="0"/>
                <a:ea typeface="ＭＳ Ｐゴシック" pitchFamily="2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5022"/>
                </a:solidFill>
                <a:latin typeface="Arial" charset="0"/>
                <a:ea typeface="ＭＳ Ｐゴシック" pitchFamily="2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502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de-DE" altLang="de-DE" kern="0" dirty="0"/>
              <a:t>Abschlussfolie Vielen Dank!</a:t>
            </a: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246692" y="4135590"/>
            <a:ext cx="6613525" cy="1476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D0DB8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1" fontAlgn="base" hangingPunct="1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FontTx/>
              <a:buNone/>
              <a:defRPr sz="2100" smtClean="0">
                <a:solidFill>
                  <a:srgbClr val="00A877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628650" indent="-180975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Char char="-"/>
              <a:defRPr sz="1900">
                <a:solidFill>
                  <a:schemeClr val="tx1"/>
                </a:solidFill>
                <a:latin typeface="+mn-lt"/>
                <a:ea typeface="ＭＳ Ｐゴシック" pitchFamily="28" charset="-128"/>
              </a:defRPr>
            </a:lvl2pPr>
            <a:lvl3pPr marL="990600" indent="-180975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28" charset="-128"/>
              </a:defRPr>
            </a:lvl3pPr>
            <a:lvl4pPr marL="1438275" indent="-180975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28" charset="-128"/>
              </a:defRPr>
            </a:lvl4pPr>
            <a:lvl5pPr marL="1795463" indent="-174625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+mn-lt"/>
                <a:ea typeface="ＭＳ Ｐゴシック" pitchFamily="28" charset="-128"/>
              </a:defRPr>
            </a:lvl5pPr>
            <a:lvl6pPr marL="22685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6pPr>
            <a:lvl7pPr marL="27257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7pPr>
            <a:lvl8pPr marL="31829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8pPr>
            <a:lvl9pPr marL="36401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altLang="de-DE" b="1" kern="0" dirty="0"/>
              <a:t>Ihr Herzzentrum Leipzig</a:t>
            </a:r>
            <a:br>
              <a:rPr lang="de-DE" altLang="de-DE" b="1" kern="0" dirty="0"/>
            </a:br>
            <a:r>
              <a:rPr lang="de-DE" altLang="de-DE" b="1" kern="0" dirty="0"/>
              <a:t>last </a:t>
            </a:r>
            <a:r>
              <a:rPr lang="de-DE" altLang="de-DE" b="1" kern="0" dirty="0" err="1"/>
              <a:t>slide</a:t>
            </a:r>
            <a:r>
              <a:rPr lang="de-DE" altLang="de-DE" b="1" kern="0" dirty="0"/>
              <a:t> – </a:t>
            </a:r>
            <a:r>
              <a:rPr lang="de-DE" altLang="de-DE" b="1" kern="0" dirty="0" err="1"/>
              <a:t>use</a:t>
            </a:r>
            <a:r>
              <a:rPr lang="de-DE" altLang="de-DE" b="1" kern="0" dirty="0"/>
              <a:t> </a:t>
            </a:r>
            <a:r>
              <a:rPr lang="de-DE" altLang="de-DE" b="1" kern="0" dirty="0" err="1"/>
              <a:t>it</a:t>
            </a:r>
            <a:r>
              <a:rPr lang="de-DE" altLang="de-DE" b="1" kern="0" dirty="0"/>
              <a:t> </a:t>
            </a:r>
            <a:r>
              <a:rPr lang="de-DE" altLang="de-DE" b="1" kern="0" dirty="0" err="1"/>
              <a:t>to</a:t>
            </a:r>
            <a:r>
              <a:rPr lang="de-DE" altLang="de-DE" b="1" kern="0" dirty="0"/>
              <a:t> </a:t>
            </a:r>
            <a:r>
              <a:rPr lang="de-DE" altLang="de-DE" b="1" kern="0" dirty="0" err="1"/>
              <a:t>thank</a:t>
            </a:r>
            <a:r>
              <a:rPr lang="de-DE" altLang="de-DE" b="1" kern="0" dirty="0"/>
              <a:t> </a:t>
            </a:r>
            <a:r>
              <a:rPr lang="de-DE" altLang="de-DE" b="1" kern="0" dirty="0" err="1"/>
              <a:t>your</a:t>
            </a:r>
            <a:r>
              <a:rPr lang="de-DE" altLang="de-DE" b="1" kern="0" dirty="0"/>
              <a:t> </a:t>
            </a:r>
            <a:r>
              <a:rPr lang="de-DE" altLang="de-DE" b="1" kern="0" dirty="0" err="1"/>
              <a:t>audience</a:t>
            </a:r>
            <a:r>
              <a:rPr lang="de-DE" altLang="de-DE" b="1" kern="0" dirty="0"/>
              <a:t> </a:t>
            </a:r>
            <a:r>
              <a:rPr lang="de-DE" altLang="de-DE" b="1" kern="0" dirty="0" err="1"/>
              <a:t>for</a:t>
            </a:r>
            <a:r>
              <a:rPr lang="de-DE" altLang="de-DE" b="1" kern="0" dirty="0"/>
              <a:t> </a:t>
            </a:r>
            <a:r>
              <a:rPr lang="de-DE" altLang="de-DE" b="1" kern="0" dirty="0" err="1"/>
              <a:t>listening</a:t>
            </a:r>
            <a:r>
              <a:rPr lang="de-DE" altLang="de-DE" b="1" kern="0" dirty="0"/>
              <a:t> </a:t>
            </a:r>
            <a:r>
              <a:rPr lang="de-DE" altLang="de-DE" b="1" kern="0" dirty="0" err="1"/>
              <a:t>and</a:t>
            </a:r>
            <a:r>
              <a:rPr lang="de-DE" altLang="de-DE" b="1" kern="0" dirty="0"/>
              <a:t>/</a:t>
            </a:r>
            <a:r>
              <a:rPr lang="de-DE" altLang="de-DE" b="1" kern="0" dirty="0" err="1"/>
              <a:t>or</a:t>
            </a:r>
            <a:r>
              <a:rPr lang="de-DE" altLang="de-DE" b="1" kern="0" dirty="0"/>
              <a:t> </a:t>
            </a:r>
            <a:r>
              <a:rPr lang="de-DE" altLang="de-DE" b="1" kern="0" dirty="0" err="1"/>
              <a:t>place</a:t>
            </a:r>
            <a:r>
              <a:rPr lang="de-DE" altLang="de-DE" b="1" kern="0" dirty="0"/>
              <a:t> </a:t>
            </a:r>
            <a:r>
              <a:rPr lang="de-DE" altLang="de-DE" b="1" kern="0" dirty="0" err="1"/>
              <a:t>your</a:t>
            </a:r>
            <a:r>
              <a:rPr lang="de-DE" altLang="de-DE" b="1" kern="0" dirty="0"/>
              <a:t> </a:t>
            </a:r>
            <a:r>
              <a:rPr lang="de-DE" altLang="de-DE" b="1" kern="0" dirty="0" err="1"/>
              <a:t>contact</a:t>
            </a:r>
            <a:r>
              <a:rPr lang="de-DE" altLang="de-DE" b="1" kern="0" dirty="0"/>
              <a:t> </a:t>
            </a:r>
            <a:r>
              <a:rPr lang="de-DE" altLang="de-DE" b="1" kern="0" dirty="0" err="1"/>
              <a:t>information</a:t>
            </a:r>
            <a:endParaRPr lang="de-DE" altLang="de-DE" kern="0" dirty="0"/>
          </a:p>
          <a:p>
            <a:pPr>
              <a:spcBef>
                <a:spcPts val="1000"/>
              </a:spcBef>
              <a:defRPr/>
            </a:pPr>
            <a:r>
              <a:rPr lang="de-DE" altLang="de-DE" kern="0" dirty="0" smtClean="0">
                <a:solidFill>
                  <a:srgbClr val="818181"/>
                </a:solidFill>
              </a:rPr>
              <a:t>www.herzzentrum-leipzig.de</a:t>
            </a:r>
            <a:endParaRPr lang="de-DE" altLang="de-DE" kern="0" dirty="0">
              <a:solidFill>
                <a:srgbClr val="818181"/>
              </a:solidFill>
            </a:endParaRPr>
          </a:p>
        </p:txBody>
      </p:sp>
      <p:pic>
        <p:nvPicPr>
          <p:cNvPr id="83" name="Picture 2" descr="Luftaufnahme Leipzig - Herzzentrum Leipz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274" y="2982463"/>
            <a:ext cx="4684051" cy="31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hteck 9"/>
          <p:cNvSpPr>
            <a:spLocks noChangeArrowheads="1"/>
          </p:cNvSpPr>
          <p:nvPr/>
        </p:nvSpPr>
        <p:spPr bwMode="auto">
          <a:xfrm>
            <a:off x="1928814" y="1457325"/>
            <a:ext cx="8415337" cy="636588"/>
          </a:xfrm>
          <a:prstGeom prst="rect">
            <a:avLst/>
          </a:prstGeom>
          <a:solidFill>
            <a:srgbClr val="C9E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80000"/>
              </a:spcBef>
              <a:buClr>
                <a:srgbClr val="00A877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rgbClr val="00A877"/>
              </a:buClr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rgbClr val="00A877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rgbClr val="00A877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Es folgen einige Beispielfolien</a:t>
            </a:r>
          </a:p>
        </p:txBody>
      </p:sp>
      <p:sp>
        <p:nvSpPr>
          <p:cNvPr id="10243" name="Rechteck 9"/>
          <p:cNvSpPr>
            <a:spLocks noChangeArrowheads="1"/>
          </p:cNvSpPr>
          <p:nvPr/>
        </p:nvSpPr>
        <p:spPr bwMode="auto">
          <a:xfrm>
            <a:off x="1928814" y="2312989"/>
            <a:ext cx="8415337" cy="636587"/>
          </a:xfrm>
          <a:prstGeom prst="rect">
            <a:avLst/>
          </a:prstGeom>
          <a:solidFill>
            <a:srgbClr val="C9E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80000"/>
              </a:spcBef>
              <a:buClr>
                <a:srgbClr val="00A877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rgbClr val="00A877"/>
              </a:buClr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rgbClr val="00A877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rgbClr val="00A877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The following slides include some examples </a:t>
            </a:r>
          </a:p>
        </p:txBody>
      </p:sp>
      <p:sp>
        <p:nvSpPr>
          <p:cNvPr id="10244" name="Rechteck 9"/>
          <p:cNvSpPr>
            <a:spLocks noChangeArrowheads="1"/>
          </p:cNvSpPr>
          <p:nvPr/>
        </p:nvSpPr>
        <p:spPr bwMode="auto">
          <a:xfrm>
            <a:off x="1928814" y="3148014"/>
            <a:ext cx="3997325" cy="636587"/>
          </a:xfrm>
          <a:prstGeom prst="rect">
            <a:avLst/>
          </a:prstGeom>
          <a:solidFill>
            <a:srgbClr val="C9E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80000"/>
              </a:spcBef>
              <a:buClr>
                <a:srgbClr val="00A877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rgbClr val="00A877"/>
              </a:buClr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rgbClr val="00A877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rgbClr val="00A877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HZL-Farben, Color codes</a:t>
            </a:r>
          </a:p>
        </p:txBody>
      </p:sp>
      <p:sp>
        <p:nvSpPr>
          <p:cNvPr id="10245" name="Rechteck 6"/>
          <p:cNvSpPr>
            <a:spLocks noChangeArrowheads="1"/>
          </p:cNvSpPr>
          <p:nvPr/>
        </p:nvSpPr>
        <p:spPr bwMode="auto">
          <a:xfrm>
            <a:off x="2374901" y="4062414"/>
            <a:ext cx="720725" cy="719137"/>
          </a:xfrm>
          <a:prstGeom prst="rect">
            <a:avLst/>
          </a:prstGeom>
          <a:solidFill>
            <a:srgbClr val="00A8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80000"/>
              </a:spcBef>
              <a:buClr>
                <a:srgbClr val="00A877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rgbClr val="00A877"/>
              </a:buClr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rgbClr val="00A877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rgbClr val="00A877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R 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G 168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B 119</a:t>
            </a:r>
          </a:p>
        </p:txBody>
      </p:sp>
      <p:sp>
        <p:nvSpPr>
          <p:cNvPr id="10246" name="Rechteck 7"/>
          <p:cNvSpPr>
            <a:spLocks noChangeArrowheads="1"/>
          </p:cNvSpPr>
          <p:nvPr/>
        </p:nvSpPr>
        <p:spPr bwMode="auto">
          <a:xfrm>
            <a:off x="2374901" y="4994276"/>
            <a:ext cx="720725" cy="720725"/>
          </a:xfrm>
          <a:prstGeom prst="rect">
            <a:avLst/>
          </a:prstGeom>
          <a:solidFill>
            <a:srgbClr val="C9E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80000"/>
              </a:spcBef>
              <a:buClr>
                <a:srgbClr val="00A877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rgbClr val="00A877"/>
              </a:buClr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rgbClr val="00A877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rgbClr val="00A877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R 201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G 229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B 213</a:t>
            </a:r>
          </a:p>
        </p:txBody>
      </p:sp>
      <p:sp>
        <p:nvSpPr>
          <p:cNvPr id="10247" name="Rechteck 8"/>
          <p:cNvSpPr>
            <a:spLocks noChangeArrowheads="1"/>
          </p:cNvSpPr>
          <p:nvPr/>
        </p:nvSpPr>
        <p:spPr bwMode="auto">
          <a:xfrm>
            <a:off x="3432175" y="4062414"/>
            <a:ext cx="719138" cy="719137"/>
          </a:xfrm>
          <a:prstGeom prst="rect">
            <a:avLst/>
          </a:prstGeom>
          <a:solidFill>
            <a:srgbClr val="8181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80000"/>
              </a:spcBef>
              <a:buClr>
                <a:srgbClr val="00A877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rgbClr val="00A877"/>
              </a:buClr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rgbClr val="00A877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rgbClr val="00A877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R 129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G 129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B 129</a:t>
            </a:r>
          </a:p>
        </p:txBody>
      </p:sp>
      <p:sp>
        <p:nvSpPr>
          <p:cNvPr id="10248" name="Rechteck 9"/>
          <p:cNvSpPr>
            <a:spLocks noChangeArrowheads="1"/>
          </p:cNvSpPr>
          <p:nvPr/>
        </p:nvSpPr>
        <p:spPr bwMode="auto">
          <a:xfrm>
            <a:off x="4498975" y="4062414"/>
            <a:ext cx="719138" cy="719137"/>
          </a:xfrm>
          <a:prstGeom prst="rect">
            <a:avLst/>
          </a:prstGeom>
          <a:solidFill>
            <a:srgbClr val="98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80000"/>
              </a:spcBef>
              <a:buClr>
                <a:srgbClr val="00A877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rgbClr val="00A877"/>
              </a:buClr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rgbClr val="00A877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rgbClr val="00A877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R 152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G 152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B 152</a:t>
            </a:r>
          </a:p>
        </p:txBody>
      </p:sp>
      <p:sp>
        <p:nvSpPr>
          <p:cNvPr id="10249" name="Rechteck 10"/>
          <p:cNvSpPr>
            <a:spLocks noChangeArrowheads="1"/>
          </p:cNvSpPr>
          <p:nvPr/>
        </p:nvSpPr>
        <p:spPr bwMode="auto">
          <a:xfrm>
            <a:off x="4498975" y="4994276"/>
            <a:ext cx="719138" cy="720725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80000"/>
              </a:spcBef>
              <a:buClr>
                <a:srgbClr val="00A877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rgbClr val="00A877"/>
              </a:buClr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rgbClr val="00A877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rgbClr val="00A877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R 218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G 218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B 218</a:t>
            </a:r>
          </a:p>
        </p:txBody>
      </p:sp>
      <p:sp>
        <p:nvSpPr>
          <p:cNvPr id="10250" name="Rechteck 11"/>
          <p:cNvSpPr>
            <a:spLocks noChangeArrowheads="1"/>
          </p:cNvSpPr>
          <p:nvPr/>
        </p:nvSpPr>
        <p:spPr bwMode="auto">
          <a:xfrm>
            <a:off x="3432175" y="4994276"/>
            <a:ext cx="719138" cy="720725"/>
          </a:xfrm>
          <a:prstGeom prst="rect">
            <a:avLst/>
          </a:prstGeom>
          <a:solidFill>
            <a:srgbClr val="DFF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80000"/>
              </a:spcBef>
              <a:buClr>
                <a:srgbClr val="00A877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rgbClr val="00A877"/>
              </a:buClr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rgbClr val="00A877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rgbClr val="00A877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R 223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G 240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B 231</a:t>
            </a:r>
          </a:p>
        </p:txBody>
      </p:sp>
      <p:sp>
        <p:nvSpPr>
          <p:cNvPr id="10251" name="Rechteck 9"/>
          <p:cNvSpPr>
            <a:spLocks noChangeArrowheads="1"/>
          </p:cNvSpPr>
          <p:nvPr/>
        </p:nvSpPr>
        <p:spPr bwMode="auto">
          <a:xfrm>
            <a:off x="6078539" y="3160714"/>
            <a:ext cx="3997325" cy="636587"/>
          </a:xfrm>
          <a:prstGeom prst="rect">
            <a:avLst/>
          </a:prstGeom>
          <a:solidFill>
            <a:srgbClr val="C9E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80000"/>
              </a:spcBef>
              <a:buClr>
                <a:srgbClr val="00A877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rgbClr val="00A877"/>
              </a:buClr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rgbClr val="00A877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rgbClr val="00A877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HZL-Schrift, font</a:t>
            </a:r>
          </a:p>
        </p:txBody>
      </p:sp>
      <p:sp>
        <p:nvSpPr>
          <p:cNvPr id="10252" name="Textfeld 13"/>
          <p:cNvSpPr txBox="1">
            <a:spLocks noChangeArrowheads="1"/>
          </p:cNvSpPr>
          <p:nvPr/>
        </p:nvSpPr>
        <p:spPr bwMode="auto">
          <a:xfrm>
            <a:off x="6078539" y="4062413"/>
            <a:ext cx="399732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80000"/>
              </a:spcBef>
              <a:buClr>
                <a:srgbClr val="00A877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80000"/>
              </a:spcBef>
              <a:buClr>
                <a:srgbClr val="00A877"/>
              </a:buClr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80000"/>
              </a:spcBef>
              <a:buClr>
                <a:srgbClr val="00A877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80000"/>
              </a:spcBef>
              <a:buClr>
                <a:srgbClr val="00A877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80000"/>
              </a:spcBef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A877"/>
              </a:buClr>
              <a:buSzPct val="7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400"/>
              <a:t>Arial, i.d.R. linksbündig/usually left-sided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/>
              <a:t>Headline 24 pt, bold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Copy text 20 pt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400"/>
              <a:t>Minimum 14 pt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1846263" y="139700"/>
            <a:ext cx="6578600" cy="909638"/>
          </a:xfrm>
        </p:spPr>
        <p:txBody>
          <a:bodyPr/>
          <a:lstStyle/>
          <a:p>
            <a:r>
              <a:rPr lang="de-DE" altLang="de-DE" smtClean="0">
                <a:ea typeface="ＭＳ Ｐゴシック" pitchFamily="34" charset="-128"/>
              </a:rPr>
              <a:t>Herzzentrum Leipzig</a:t>
            </a:r>
          </a:p>
        </p:txBody>
      </p:sp>
      <p:pic>
        <p:nvPicPr>
          <p:cNvPr id="4" name="Picture 2" descr="Luftaufnahme Leipzig - Herzzentrum Leipz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07" y="1350621"/>
            <a:ext cx="7466093" cy="497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ea typeface="ＭＳ Ｐゴシック" pitchFamily="34" charset="-128"/>
              </a:rPr>
              <a:t>Beispielseite Titel u. freier Inhalt / title </a:t>
            </a:r>
            <a:r>
              <a:rPr lang="de-DE" altLang="de-DE" dirty="0" err="1" smtClean="0">
                <a:ea typeface="ＭＳ Ｐゴシック" pitchFamily="34" charset="-128"/>
              </a:rPr>
              <a:t>only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slide</a:t>
            </a:r>
            <a:endParaRPr lang="de-DE" altLang="de-DE" dirty="0" smtClean="0">
              <a:ea typeface="ＭＳ Ｐゴシック" pitchFamily="34" charset="-128"/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133571288"/>
              </p:ext>
            </p:extLst>
          </p:nvPr>
        </p:nvGraphicFramePr>
        <p:xfrm>
          <a:off x="2032000" y="1366684"/>
          <a:ext cx="8128000" cy="477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4"/>
          <p:cNvSpPr>
            <a:spLocks noGrp="1"/>
          </p:cNvSpPr>
          <p:nvPr>
            <p:ph type="title"/>
          </p:nvPr>
        </p:nvSpPr>
        <p:spPr>
          <a:xfrm>
            <a:off x="3343275" y="4876800"/>
            <a:ext cx="5486400" cy="566738"/>
          </a:xfrm>
        </p:spPr>
        <p:txBody>
          <a:bodyPr/>
          <a:lstStyle/>
          <a:p>
            <a:r>
              <a:rPr lang="de-DE" altLang="de-DE" smtClean="0">
                <a:ea typeface="ＭＳ Ｐゴシック" pitchFamily="34" charset="-128"/>
              </a:rPr>
              <a:t>Beispielfolie/example slide diagram</a:t>
            </a:r>
          </a:p>
        </p:txBody>
      </p:sp>
      <p:sp>
        <p:nvSpPr>
          <p:cNvPr id="12291" name="Textplatzhalter 81"/>
          <p:cNvSpPr>
            <a:spLocks noGrp="1"/>
          </p:cNvSpPr>
          <p:nvPr>
            <p:ph type="body" sz="half" idx="2"/>
          </p:nvPr>
        </p:nvSpPr>
        <p:spPr>
          <a:xfrm>
            <a:off x="3343275" y="5443538"/>
            <a:ext cx="5486400" cy="804862"/>
          </a:xfrm>
        </p:spPr>
        <p:txBody>
          <a:bodyPr/>
          <a:lstStyle/>
          <a:p>
            <a:r>
              <a:rPr lang="de-DE" altLang="de-DE" smtClean="0">
                <a:ea typeface="ＭＳ Ｐゴシック" pitchFamily="34" charset="-128"/>
              </a:rPr>
              <a:t>More copy text to explain the diagram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339850"/>
            <a:ext cx="5256212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293" name="Group 236"/>
          <p:cNvGrpSpPr>
            <a:grpSpLocks/>
          </p:cNvGrpSpPr>
          <p:nvPr/>
        </p:nvGrpSpPr>
        <p:grpSpPr bwMode="auto">
          <a:xfrm>
            <a:off x="6834188" y="1414463"/>
            <a:ext cx="1911350" cy="958850"/>
            <a:chOff x="12691" y="14523"/>
            <a:chExt cx="1204" cy="602"/>
          </a:xfrm>
        </p:grpSpPr>
        <p:sp>
          <p:nvSpPr>
            <p:cNvPr id="96" name="Rectangle 237"/>
            <p:cNvSpPr>
              <a:spLocks noChangeArrowheads="1"/>
            </p:cNvSpPr>
            <p:nvPr/>
          </p:nvSpPr>
          <p:spPr bwMode="auto">
            <a:xfrm>
              <a:off x="12691" y="14544"/>
              <a:ext cx="227" cy="113"/>
            </a:xfrm>
            <a:prstGeom prst="rect">
              <a:avLst/>
            </a:prstGeom>
            <a:solidFill>
              <a:srgbClr val="00A8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238"/>
            <p:cNvSpPr>
              <a:spLocks noChangeArrowheads="1"/>
            </p:cNvSpPr>
            <p:nvPr/>
          </p:nvSpPr>
          <p:spPr bwMode="auto">
            <a:xfrm>
              <a:off x="12691" y="14711"/>
              <a:ext cx="227" cy="113"/>
            </a:xfrm>
            <a:prstGeom prst="rect">
              <a:avLst/>
            </a:prstGeom>
            <a:solidFill>
              <a:srgbClr val="81818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ctangle 239"/>
            <p:cNvSpPr>
              <a:spLocks noChangeArrowheads="1"/>
            </p:cNvSpPr>
            <p:nvPr/>
          </p:nvSpPr>
          <p:spPr bwMode="auto">
            <a:xfrm>
              <a:off x="12691" y="14885"/>
              <a:ext cx="227" cy="115"/>
            </a:xfrm>
            <a:prstGeom prst="rect">
              <a:avLst/>
            </a:prstGeom>
            <a:solidFill>
              <a:srgbClr val="DADAD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 Box 240"/>
            <p:cNvSpPr txBox="1">
              <a:spLocks noChangeArrowheads="1"/>
            </p:cNvSpPr>
            <p:nvPr/>
          </p:nvSpPr>
          <p:spPr bwMode="auto">
            <a:xfrm>
              <a:off x="12928" y="14523"/>
              <a:ext cx="334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105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</a:t>
              </a:r>
              <a:endParaRPr lang="de-DE" altLang="de-DE" sz="105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 Box 241"/>
            <p:cNvSpPr txBox="1">
              <a:spLocks noChangeArrowheads="1"/>
            </p:cNvSpPr>
            <p:nvPr/>
          </p:nvSpPr>
          <p:spPr bwMode="auto">
            <a:xfrm>
              <a:off x="12928" y="14706"/>
              <a:ext cx="967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105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short</a:t>
              </a:r>
              <a:r>
                <a:rPr lang="de-DE" altLang="de-DE"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-term (3 </a:t>
              </a:r>
              <a:r>
                <a:rPr lang="de-DE" altLang="de-DE" sz="105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de-DE" altLang="de-DE"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01" name="Text Box 242"/>
            <p:cNvSpPr txBox="1">
              <a:spLocks noChangeArrowheads="1"/>
            </p:cNvSpPr>
            <p:nvPr/>
          </p:nvSpPr>
          <p:spPr bwMode="auto">
            <a:xfrm>
              <a:off x="12926" y="14864"/>
              <a:ext cx="748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105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long</a:t>
              </a:r>
              <a:r>
                <a:rPr lang="de-DE" altLang="de-DE"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-term </a:t>
              </a:r>
              <a:br>
                <a:rPr lang="de-DE" altLang="de-DE"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altLang="de-DE"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(15 ± 1 </a:t>
              </a:r>
              <a:r>
                <a:rPr lang="de-DE" altLang="de-DE" sz="105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de-DE" altLang="de-DE"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Herzzentrum">
  <a:themeElements>
    <a:clrScheme name="Leere Präsentation 1">
      <a:dk1>
        <a:srgbClr val="000000"/>
      </a:dk1>
      <a:lt1>
        <a:srgbClr val="FFFFFF"/>
      </a:lt1>
      <a:dk2>
        <a:srgbClr val="007382"/>
      </a:dk2>
      <a:lt2>
        <a:srgbClr val="5A5A5A"/>
      </a:lt2>
      <a:accent1>
        <a:srgbClr val="004114"/>
      </a:accent1>
      <a:accent2>
        <a:srgbClr val="41A52D"/>
      </a:accent2>
      <a:accent3>
        <a:srgbClr val="FFFFFF"/>
      </a:accent3>
      <a:accent4>
        <a:srgbClr val="000000"/>
      </a:accent4>
      <a:accent5>
        <a:srgbClr val="AAB0AA"/>
      </a:accent5>
      <a:accent6>
        <a:srgbClr val="3A9528"/>
      </a:accent6>
      <a:hlink>
        <a:srgbClr val="911E3C"/>
      </a:hlink>
      <a:folHlink>
        <a:srgbClr val="FAAF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DF0C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DF0C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">
        <a:dk1>
          <a:srgbClr val="000000"/>
        </a:dk1>
        <a:lt1>
          <a:srgbClr val="FFFFFF"/>
        </a:lt1>
        <a:dk2>
          <a:srgbClr val="007382"/>
        </a:dk2>
        <a:lt2>
          <a:srgbClr val="5A5A5A"/>
        </a:lt2>
        <a:accent1>
          <a:srgbClr val="004114"/>
        </a:accent1>
        <a:accent2>
          <a:srgbClr val="41A52D"/>
        </a:accent2>
        <a:accent3>
          <a:srgbClr val="FFFFFF"/>
        </a:accent3>
        <a:accent4>
          <a:srgbClr val="000000"/>
        </a:accent4>
        <a:accent5>
          <a:srgbClr val="AAB0AA"/>
        </a:accent5>
        <a:accent6>
          <a:srgbClr val="3A9528"/>
        </a:accent6>
        <a:hlink>
          <a:srgbClr val="911E3C"/>
        </a:hlink>
        <a:folHlink>
          <a:srgbClr val="FAA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438</Words>
  <Application>Microsoft Office PowerPoint</Application>
  <PresentationFormat>Breitbild</PresentationFormat>
  <Paragraphs>81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Master_Herzzentrum</vt:lpstr>
      <vt:lpstr>Herzzentrum Leipzig</vt:lpstr>
      <vt:lpstr>Überschrift / Headline</vt:lpstr>
      <vt:lpstr>Zweispaltiges Layout/slide with two columns</vt:lpstr>
      <vt:lpstr>Beispielfolie für Bild mit Unterschrift (angelehnt an HELIOS-PPT-Master)</vt:lpstr>
      <vt:lpstr>PowerPoint-Präsentation</vt:lpstr>
      <vt:lpstr>PowerPoint-Präsentation</vt:lpstr>
      <vt:lpstr>Herzzentrum Leipzig</vt:lpstr>
      <vt:lpstr>Beispielseite Titel u. freier Inhalt / title only slide</vt:lpstr>
      <vt:lpstr>Beispielfolie/example slide diagram</vt:lpstr>
      <vt:lpstr>Terminale Herzinsuffizienz</vt:lpstr>
      <vt:lpstr>Zweispaltiges Layout/slide with two columns</vt:lpstr>
      <vt:lpstr>Beispiel Workflow/Erläuterung</vt:lpstr>
    </vt:vector>
  </TitlesOfParts>
  <Company>HELIOS Kliniken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neue HELIOS- Patientenbefragung</dc:title>
  <dc:creator>Anja Ehrt</dc:creator>
  <cp:lastModifiedBy>Fengler, Karl [HZL]</cp:lastModifiedBy>
  <cp:revision>787</cp:revision>
  <cp:lastPrinted>2009-02-25T16:55:19Z</cp:lastPrinted>
  <dcterms:created xsi:type="dcterms:W3CDTF">2009-02-24T13:07:26Z</dcterms:created>
  <dcterms:modified xsi:type="dcterms:W3CDTF">2025-05-21T10:46:56Z</dcterms:modified>
</cp:coreProperties>
</file>