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mme, Evelyn" initials="E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560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CA642-2CEE-48C7-A360-C5BEFDF82DC6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650FD-51AD-4A98-B651-D522A9C264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1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650FD-51AD-4A98-B651-D522A9C264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5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133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799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599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453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297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49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895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7474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9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6991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793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87BE-C3C5-46A2-B301-B9EBFE485388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3D02D-E765-444B-A08E-EEF28B77C39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0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581128" y="557023"/>
            <a:ext cx="302446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dirty="0">
                <a:solidFill>
                  <a:srgbClr val="000000"/>
                </a:solidFill>
                <a:latin typeface="Arial"/>
              </a:rPr>
              <a:t>Universitätsklinik für Kardiologie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0" y="56456"/>
            <a:ext cx="39330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dirty="0">
                <a:solidFill>
                  <a:srgbClr val="000000"/>
                </a:solidFill>
                <a:latin typeface="Arial"/>
              </a:rPr>
              <a:t>Thema….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dirty="0">
                <a:solidFill>
                  <a:srgbClr val="000000"/>
                </a:solidFill>
                <a:latin typeface="Arial"/>
              </a:rPr>
              <a:t>Version ….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dirty="0">
                <a:solidFill>
                  <a:srgbClr val="000000"/>
                </a:solidFill>
                <a:latin typeface="Arial"/>
              </a:rPr>
              <a:t>Gültig ab: ….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000" b="1" dirty="0">
                <a:solidFill>
                  <a:srgbClr val="000000"/>
                </a:solidFill>
                <a:latin typeface="Arial"/>
              </a:rPr>
              <a:t>Verfasser/ Freigabe: ….. / Prof. Thiele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30F53944-1643-49D2-B058-5489CBEAC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00" y="38024"/>
            <a:ext cx="1573759" cy="450480"/>
          </a:xfrm>
          <a:prstGeom prst="rect">
            <a:avLst/>
          </a:prstGeom>
        </p:spPr>
      </p:pic>
      <p:sp>
        <p:nvSpPr>
          <p:cNvPr id="36" name="Rechteck 2">
            <a:extLst>
              <a:ext uri="{FF2B5EF4-FFF2-40B4-BE49-F238E27FC236}">
                <a16:creationId xmlns:a16="http://schemas.microsoft.com/office/drawing/2014/main" id="{17DCF689-7B47-43BC-99B5-C82789363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07" y="1039714"/>
            <a:ext cx="6539098" cy="384894"/>
          </a:xfrm>
          <a:prstGeom prst="rect">
            <a:avLst/>
          </a:prstGeom>
          <a:solidFill>
            <a:srgbClr val="DFF0E7"/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39" name="Rechteck 2">
            <a:extLst>
              <a:ext uri="{FF2B5EF4-FFF2-40B4-BE49-F238E27FC236}">
                <a16:creationId xmlns:a16="http://schemas.microsoft.com/office/drawing/2014/main" id="{DEB61B1A-5001-48A6-BD6E-FC39A73E3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39" y="4880992"/>
            <a:ext cx="3024337" cy="2038756"/>
          </a:xfrm>
          <a:prstGeom prst="rect">
            <a:avLst/>
          </a:prstGeom>
          <a:noFill/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40" name="Rechteck 2">
            <a:extLst>
              <a:ext uri="{FF2B5EF4-FFF2-40B4-BE49-F238E27FC236}">
                <a16:creationId xmlns:a16="http://schemas.microsoft.com/office/drawing/2014/main" id="{F8D6B0D3-2946-4344-8297-97715DB21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40" y="4880992"/>
            <a:ext cx="3024336" cy="384894"/>
          </a:xfrm>
          <a:prstGeom prst="rect">
            <a:avLst/>
          </a:prstGeom>
          <a:solidFill>
            <a:srgbClr val="DFF0E7"/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41" name="Rechteck 2">
            <a:extLst>
              <a:ext uri="{FF2B5EF4-FFF2-40B4-BE49-F238E27FC236}">
                <a16:creationId xmlns:a16="http://schemas.microsoft.com/office/drawing/2014/main" id="{F51FD8B1-8462-421F-96D1-51221F57C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016" y="4880992"/>
            <a:ext cx="3149302" cy="2038756"/>
          </a:xfrm>
          <a:prstGeom prst="rect">
            <a:avLst/>
          </a:prstGeom>
          <a:noFill/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42" name="Rechteck 2">
            <a:extLst>
              <a:ext uri="{FF2B5EF4-FFF2-40B4-BE49-F238E27FC236}">
                <a16:creationId xmlns:a16="http://schemas.microsoft.com/office/drawing/2014/main" id="{872BD3D6-DCFC-4B0D-B88B-057EE02EC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016" y="4880992"/>
            <a:ext cx="3149302" cy="384894"/>
          </a:xfrm>
          <a:prstGeom prst="rect">
            <a:avLst/>
          </a:prstGeom>
          <a:solidFill>
            <a:srgbClr val="DFF0E7"/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48" name="Rechteck 2">
            <a:extLst>
              <a:ext uri="{FF2B5EF4-FFF2-40B4-BE49-F238E27FC236}">
                <a16:creationId xmlns:a16="http://schemas.microsoft.com/office/drawing/2014/main" id="{507F98DF-7EA2-42B9-A269-806CE7DE2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40" y="1677715"/>
            <a:ext cx="6533678" cy="384894"/>
          </a:xfrm>
          <a:prstGeom prst="rect">
            <a:avLst/>
          </a:prstGeom>
          <a:solidFill>
            <a:srgbClr val="DFF0E7"/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51" name="Rechteck 2">
            <a:extLst>
              <a:ext uri="{FF2B5EF4-FFF2-40B4-BE49-F238E27FC236}">
                <a16:creationId xmlns:a16="http://schemas.microsoft.com/office/drawing/2014/main" id="{48DD7CBD-07FB-4A27-BFE0-13ED28941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39" y="1671058"/>
            <a:ext cx="6533679" cy="1828428"/>
          </a:xfrm>
          <a:prstGeom prst="rect">
            <a:avLst/>
          </a:prstGeom>
          <a:noFill/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23" name="Pfeil: nach unten 22">
            <a:extLst>
              <a:ext uri="{FF2B5EF4-FFF2-40B4-BE49-F238E27FC236}">
                <a16:creationId xmlns:a16="http://schemas.microsoft.com/office/drawing/2014/main" id="{C801B210-651A-46D8-B462-62F14C3A9B1F}"/>
              </a:ext>
            </a:extLst>
          </p:cNvPr>
          <p:cNvSpPr/>
          <p:nvPr/>
        </p:nvSpPr>
        <p:spPr>
          <a:xfrm>
            <a:off x="3203451" y="4489907"/>
            <a:ext cx="432048" cy="2216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Rechteck 2">
            <a:extLst>
              <a:ext uri="{FF2B5EF4-FFF2-40B4-BE49-F238E27FC236}">
                <a16:creationId xmlns:a16="http://schemas.microsoft.com/office/drawing/2014/main" id="{E515F796-6049-4044-B1DB-897A65A50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2" y="7378501"/>
            <a:ext cx="6533678" cy="384894"/>
          </a:xfrm>
          <a:prstGeom prst="rect">
            <a:avLst/>
          </a:prstGeom>
          <a:solidFill>
            <a:srgbClr val="DFF0E7"/>
          </a:solidFill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60" name="Rechteck 2">
            <a:extLst>
              <a:ext uri="{FF2B5EF4-FFF2-40B4-BE49-F238E27FC236}">
                <a16:creationId xmlns:a16="http://schemas.microsoft.com/office/drawing/2014/main" id="{2D880129-D31C-48F0-9202-E60616366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1" y="7380822"/>
            <a:ext cx="6533679" cy="2151593"/>
          </a:xfrm>
          <a:prstGeom prst="rect">
            <a:avLst/>
          </a:prstGeom>
          <a:noFill/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  <p:sp>
        <p:nvSpPr>
          <p:cNvPr id="27" name="Pfeil: nach unten 26">
            <a:extLst>
              <a:ext uri="{FF2B5EF4-FFF2-40B4-BE49-F238E27FC236}">
                <a16:creationId xmlns:a16="http://schemas.microsoft.com/office/drawing/2014/main" id="{CF2ECC5C-7AAE-4411-945C-50FEBE862E8D}"/>
              </a:ext>
            </a:extLst>
          </p:cNvPr>
          <p:cNvSpPr/>
          <p:nvPr/>
        </p:nvSpPr>
        <p:spPr>
          <a:xfrm>
            <a:off x="3187576" y="7031161"/>
            <a:ext cx="432048" cy="2216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hteck 2">
            <a:extLst>
              <a:ext uri="{FF2B5EF4-FFF2-40B4-BE49-F238E27FC236}">
                <a16:creationId xmlns:a16="http://schemas.microsoft.com/office/drawing/2014/main" id="{1574F46D-CB8C-41DE-8680-F6BFE4B12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40" y="3604420"/>
            <a:ext cx="6533679" cy="772516"/>
          </a:xfrm>
          <a:prstGeom prst="rect">
            <a:avLst/>
          </a:prstGeom>
          <a:noFill/>
          <a:ln w="28575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02787941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18.10.10"/>
  <p:tag name="AS_TITLE" val="Aspose.Slides for .NET 2.0"/>
  <p:tag name="AS_VERSION" val="18.10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A4-Papier (210 x 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 Infektiöse Endokarditis 2016 Final</dc:title>
  <dc:creator>Christian Möller</dc:creator>
  <cp:lastModifiedBy>Feistritzer, Hans-Josef</cp:lastModifiedBy>
  <cp:revision>127</cp:revision>
  <cp:lastPrinted>2016-01-30T17:48:37Z</cp:lastPrinted>
  <dcterms:created xsi:type="dcterms:W3CDTF">2016-01-30T14:35:13Z</dcterms:created>
  <dcterms:modified xsi:type="dcterms:W3CDTF">2025-08-26T13:24:24Z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ox_Author">
    <vt:lpwstr/>
  </property>
  <property fmtid="{D5CDD505-2E9C-101B-9397-08002B2CF9AE}" pid="3" name="rox_CreatedAt">
    <vt:lpwstr>Graf, Tobias</vt:lpwstr>
  </property>
  <property fmtid="{D5CDD505-2E9C-101B-9397-08002B2CF9AE}" pid="4" name="rox_CreatedBy">
    <vt:lpwstr>04.03.2016</vt:lpwstr>
  </property>
  <property fmtid="{D5CDD505-2E9C-101B-9397-08002B2CF9AE}" pid="5" name="rox_Description">
    <vt:lpwstr/>
  </property>
  <property fmtid="{D5CDD505-2E9C-101B-9397-08002B2CF9AE}" pid="6" name="rox_DIN9001">
    <vt:lpwstr/>
  </property>
  <property fmtid="{D5CDD505-2E9C-101B-9397-08002B2CF9AE}" pid="7" name="rox_DocPath">
    <vt:lpwstr>Dokumente/03 Campus Lübeck/I. Kliniken/Medizinische Klinik II/SOPs/Entzündliche Herzerkrankungen/</vt:lpwstr>
  </property>
  <property fmtid="{D5CDD505-2E9C-101B-9397-08002B2CF9AE}" pid="8" name="rox_DocType">
    <vt:lpwstr>QM-Dokument (dreistufig) (alt)</vt:lpwstr>
  </property>
  <property fmtid="{D5CDD505-2E9C-101B-9397-08002B2CF9AE}" pid="9" name="rox_FileName">
    <vt:lpwstr>SOP Infektiöse Endokarditis 2016 Final.pptx</vt:lpwstr>
  </property>
  <property fmtid="{D5CDD505-2E9C-101B-9397-08002B2CF9AE}" pid="10" name="rox_ID">
    <vt:lpwstr>105479</vt:lpwstr>
  </property>
  <property fmtid="{D5CDD505-2E9C-101B-9397-08002B2CF9AE}" pid="11" name="rox_ISO15189">
    <vt:lpwstr/>
  </property>
  <property fmtid="{D5CDD505-2E9C-101B-9397-08002B2CF9AE}" pid="12" name="rox_Keywords">
    <vt:lpwstr/>
  </property>
  <property fmtid="{D5CDD505-2E9C-101B-9397-08002B2CF9AE}" pid="13" name="rox_Meta">
    <vt:lpwstr>25</vt:lpwstr>
  </property>
  <property fmtid="{D5CDD505-2E9C-101B-9397-08002B2CF9AE}" pid="14" name="rox_Meta0">
    <vt:lpwstr>&lt;fields&gt;&lt;Field id="rox_Size" caption="Dateigröße" orderid="2" /&gt;&lt;Field id="rox_ID" caption="ID" orderid="37" /&gt;&lt;Field id="rox_T</vt:lpwstr>
  </property>
  <property fmtid="{D5CDD505-2E9C-101B-9397-08002B2CF9AE}" pid="15" name="rox_Meta1">
    <vt:lpwstr>itle" caption="Titel" orderid="0" /&gt;&lt;Field id="rox_Status" caption="Status" orderid="3" /&gt;&lt;Field id="rox_Revision" caption="Rev</vt:lpwstr>
  </property>
  <property fmtid="{D5CDD505-2E9C-101B-9397-08002B2CF9AE}" pid="16" name="rox_Meta10">
    <vt:lpwstr>ox_ISO15189" caption="ISO 15189" orderid="14" /&gt;&lt;Field id="rox_UKSHITSGISO27001" caption="UKSH ITSG ISO 27001" orderid="15" /&gt;&lt;</vt:lpwstr>
  </property>
  <property fmtid="{D5CDD505-2E9C-101B-9397-08002B2CF9AE}" pid="17" name="rox_Meta11">
    <vt:lpwstr>Field id="rox_UKSHITSGISO09001" caption="UKSH ITSG ISO 09001" orderid="16" /&gt;&lt;Field id="rox_step_bearbeitung_d" caption="Bearbe</vt:lpwstr>
  </property>
  <property fmtid="{D5CDD505-2E9C-101B-9397-08002B2CF9AE}" pid="18" name="rox_Meta12">
    <vt:lpwstr>itung abgeschlossen am" orderid="22" /&gt;&lt;Field id="rox_step_bearbeitung_u" caption="Bearbeitung abgeschlossen durch" orderid="23</vt:lpwstr>
  </property>
  <property fmtid="{D5CDD505-2E9C-101B-9397-08002B2CF9AE}" pid="19" name="rox_Meta13">
    <vt:lpwstr>" /&gt;&lt;Field id="rox_step_bearbeiter" caption="Bearbeiter (alle)" type="roleconcat" orderid="24"&gt;Graf, Tobias - 04.03.2016&lt;/Field</vt:lpwstr>
  </property>
  <property fmtid="{D5CDD505-2E9C-101B-9397-08002B2CF9AE}" pid="20" name="rox_Meta14">
    <vt:lpwstr>&gt;&lt;Field id="rox_step_letztepruefung_u" caption="Prüfung abgeschlossen durch" orderid="25" /&gt;&lt;Field id="rox_step_letztepruefung_</vt:lpwstr>
  </property>
  <property fmtid="{D5CDD505-2E9C-101B-9397-08002B2CF9AE}" pid="21" name="rox_Meta15">
    <vt:lpwstr>d" caption="Prüfung abgeschlossen am" orderid="26" /&gt;&lt;Field id="rox_step_pruefer" caption="Prüfer (alle)" type="roleconcat" ord</vt:lpwstr>
  </property>
  <property fmtid="{D5CDD505-2E9C-101B-9397-08002B2CF9AE}" pid="22" name="rox_Meta16">
    <vt:lpwstr>erid="27"&gt;Thiele, Holger - 07.03.2016&lt;/Field&gt;&lt;Field id="rox_step_freigabe_u" caption="Freigegeben von" orderid="28" /&gt;&lt;Field id</vt:lpwstr>
  </property>
  <property fmtid="{D5CDD505-2E9C-101B-9397-08002B2CF9AE}" pid="23" name="rox_Meta17">
    <vt:lpwstr>="rox_step_freigabe_d" caption="Freigegeben" orderid="29" /&gt;&lt;Field id="rox_step_freigeber" caption="Freigeber (alle)" type="rol</vt:lpwstr>
  </property>
  <property fmtid="{D5CDD505-2E9C-101B-9397-08002B2CF9AE}" pid="24" name="rox_Meta18">
    <vt:lpwstr>econcat" orderid="30"&gt;Graf, Tobias - 07.03.2016&lt;/Field&gt;&lt;Field id="rox_Workflowzweck" caption="Workflow-Zweck" orderid="32" /&gt;&lt;F</vt:lpwstr>
  </property>
  <property fmtid="{D5CDD505-2E9C-101B-9397-08002B2CF9AE}" pid="25" name="rox_Meta19">
    <vt:lpwstr>ield id="rox_RoleV" caption="Rolle: Verantwortlicher" orderid="40" /&gt;&lt;Field id="rox_RoleB" caption="Rolle: Bearbeiter" orderid=</vt:lpwstr>
  </property>
  <property fmtid="{D5CDD505-2E9C-101B-9397-08002B2CF9AE}" pid="26" name="rox_Meta2">
    <vt:lpwstr>ision" orderid="4" /&gt;&lt;Field id="rox_Description" caption="Beschreibung" orderid="5" /&gt;&lt;Field id="rox_DocType" caption="Dokument</vt:lpwstr>
  </property>
  <property fmtid="{D5CDD505-2E9C-101B-9397-08002B2CF9AE}" pid="27" name="rox_Meta20">
    <vt:lpwstr>"41" /&gt;&lt;Field id="rox_RoleP" caption="Rolle: Prüfer" orderid="42" /&gt;&lt;Field id="rox_RoleF" caption="Rolle: Freigeber" orderid="4</vt:lpwstr>
  </property>
  <property fmtid="{D5CDD505-2E9C-101B-9397-08002B2CF9AE}" pid="28" name="rox_Meta21">
    <vt:lpwstr>3" /&gt;&lt;Field id="rox_RoleE" caption="Rolle: Empfänger" orderid="44" /&gt;&lt;GlobalFieldHandler url="https://roxtra.uksh.de/Roxtra/doc</vt:lpwstr>
  </property>
  <property fmtid="{D5CDD505-2E9C-101B-9397-08002B2CF9AE}" pid="29" name="rox_Meta22">
    <vt:lpwstr>/DownloadGlobalFieldHandler.ashx?token=eyJhbGciOiJIUzI1NiIsImtpZCI6IjNlMjk3MDA2LTMwMmUtNGI4Ni05MTUxLTc3YWYzOWRhYjg0MyIsInR5cCI6</vt:lpwstr>
  </property>
  <property fmtid="{D5CDD505-2E9C-101B-9397-08002B2CF9AE}" pid="30" name="rox_Meta23">
    <vt:lpwstr>IkpXVCJ9.eyJVc2VySUQiOiI3NDYwIiwibmJmIjoxNTY1MDgzMjcyLCJleHAiOjE1NjUwODY4NzIsImlhdCI6MTU2NTA4MzI3MiwiaXNzIjoicm9YdHJhIn0.CadY-0</vt:lpwstr>
  </property>
  <property fmtid="{D5CDD505-2E9C-101B-9397-08002B2CF9AE}" pid="31" name="rox_Meta24">
    <vt:lpwstr>S_p2KZ3juzlgEsxHaUUqt9GYcMSakQwp0cLN0" /&gt;&lt;/fields&gt;</vt:lpwstr>
  </property>
  <property fmtid="{D5CDD505-2E9C-101B-9397-08002B2CF9AE}" pid="32" name="rox_Meta3">
    <vt:lpwstr>entyp" orderid="6" /&gt;&lt;Field id="rox_CreatedBy" caption="Erstellt" orderid="19" /&gt;&lt;Field id="rox_CreatedAt" caption="Erstellt vo</vt:lpwstr>
  </property>
  <property fmtid="{D5CDD505-2E9C-101B-9397-08002B2CF9AE}" pid="33" name="rox_Meta4">
    <vt:lpwstr>n" orderid="18" /&gt;&lt;Field id="rox_UpdatedBy" caption="Geändert von" orderid="21" /&gt;&lt;Field id="rox_UpdatedAt" caption="Geändert</vt:lpwstr>
  </property>
  <property fmtid="{D5CDD505-2E9C-101B-9397-08002B2CF9AE}" pid="34" name="rox_Meta5">
    <vt:lpwstr>" orderid="20" /&gt;&lt;Field id="rox_DocPath" caption="Pfad" orderid="38" /&gt;&lt;Field id="rox_ParentDocTitle" caption="Ordner" orderid=</vt:lpwstr>
  </property>
  <property fmtid="{D5CDD505-2E9C-101B-9397-08002B2CF9AE}" pid="35" name="rox_Meta6">
    <vt:lpwstr>"39" /&gt;&lt;Field id="rox_FileName" caption="Dateiname" orderid="1" /&gt;&lt;Field id="rox_Keywords" caption="Schlagworte" orderid="7" /&gt;</vt:lpwstr>
  </property>
  <property fmtid="{D5CDD505-2E9C-101B-9397-08002B2CF9AE}" pid="36" name="rox_Meta7">
    <vt:lpwstr>&lt;Field id="rox_Author" caption="Autor" orderid="8" /&gt;&lt;Field id="rox_Wiedervorlage" caption="Wiedervorlage" orderid="9" /&gt;&lt;Fiel</vt:lpwstr>
  </property>
  <property fmtid="{D5CDD505-2E9C-101B-9397-08002B2CF9AE}" pid="37" name="rox_Meta8">
    <vt:lpwstr>d id="rox_validity" caption="Gültigkeitsprüfung" orderid="10" /&gt;&lt;Field id="rox_ts15189" caption="Norm 15189" orderid="11" /&gt;&lt;Fi</vt:lpwstr>
  </property>
  <property fmtid="{D5CDD505-2E9C-101B-9397-08002B2CF9AE}" pid="38" name="rox_Meta9">
    <vt:lpwstr>eld id="rox_ts17025" caption="Norm 17025" orderid="12" /&gt;&lt;Field id="rox_DIN9001" caption="DIN 9001" orderid="13" /&gt;&lt;Field id="r</vt:lpwstr>
  </property>
  <property fmtid="{D5CDD505-2E9C-101B-9397-08002B2CF9AE}" pid="39" name="rox_ParentDocTitle">
    <vt:lpwstr>Entzündliche Herzerkrankungen</vt:lpwstr>
  </property>
  <property fmtid="{D5CDD505-2E9C-101B-9397-08002B2CF9AE}" pid="40" name="rox_Revision">
    <vt:lpwstr>001/03.2016</vt:lpwstr>
  </property>
  <property fmtid="{D5CDD505-2E9C-101B-9397-08002B2CF9AE}" pid="41" name="rox_RoleB">
    <vt:lpwstr>Graf, Tobias</vt:lpwstr>
  </property>
  <property fmtid="{D5CDD505-2E9C-101B-9397-08002B2CF9AE}" pid="42" name="rox_RoleE">
    <vt:lpwstr>GRUPPE: LMED2-Leser</vt:lpwstr>
  </property>
  <property fmtid="{D5CDD505-2E9C-101B-9397-08002B2CF9AE}" pid="43" name="rox_RoleF">
    <vt:lpwstr>Graf, Tobias
GRUPPE: LMED2-Freigeber</vt:lpwstr>
  </property>
  <property fmtid="{D5CDD505-2E9C-101B-9397-08002B2CF9AE}" pid="44" name="rox_RoleP">
    <vt:lpwstr>Eitel, Ingo</vt:lpwstr>
  </property>
  <property fmtid="{D5CDD505-2E9C-101B-9397-08002B2CF9AE}" pid="45" name="rox_RoleV">
    <vt:lpwstr>Graf, Tobias</vt:lpwstr>
  </property>
  <property fmtid="{D5CDD505-2E9C-101B-9397-08002B2CF9AE}" pid="46" name="rox_Size">
    <vt:lpwstr>80396</vt:lpwstr>
  </property>
  <property fmtid="{D5CDD505-2E9C-101B-9397-08002B2CF9AE}" pid="47" name="rox_Status">
    <vt:lpwstr>freigegeben</vt:lpwstr>
  </property>
  <property fmtid="{D5CDD505-2E9C-101B-9397-08002B2CF9AE}" pid="48" name="rox_step_bearbeiter">
    <vt:lpwstr>Graf, Tobias...</vt:lpwstr>
  </property>
  <property fmtid="{D5CDD505-2E9C-101B-9397-08002B2CF9AE}" pid="49" name="rox_step_bearbeitung_d">
    <vt:lpwstr>04.03.2016</vt:lpwstr>
  </property>
  <property fmtid="{D5CDD505-2E9C-101B-9397-08002B2CF9AE}" pid="50" name="rox_step_bearbeitung_u">
    <vt:lpwstr>Graf, Tobias</vt:lpwstr>
  </property>
  <property fmtid="{D5CDD505-2E9C-101B-9397-08002B2CF9AE}" pid="51" name="rox_step_freigabe_d">
    <vt:lpwstr>07.03.2016</vt:lpwstr>
  </property>
  <property fmtid="{D5CDD505-2E9C-101B-9397-08002B2CF9AE}" pid="52" name="rox_step_freigabe_u">
    <vt:lpwstr>Graf, Tobias</vt:lpwstr>
  </property>
  <property fmtid="{D5CDD505-2E9C-101B-9397-08002B2CF9AE}" pid="53" name="rox_step_freigeber">
    <vt:lpwstr>Graf, Tobias...</vt:lpwstr>
  </property>
  <property fmtid="{D5CDD505-2E9C-101B-9397-08002B2CF9AE}" pid="54" name="rox_step_letztepruefung_d">
    <vt:lpwstr>07.03.2016</vt:lpwstr>
  </property>
  <property fmtid="{D5CDD505-2E9C-101B-9397-08002B2CF9AE}" pid="55" name="rox_step_letztepruefung_u">
    <vt:lpwstr>Thiele, Holger</vt:lpwstr>
  </property>
  <property fmtid="{D5CDD505-2E9C-101B-9397-08002B2CF9AE}" pid="56" name="rox_step_pruefer">
    <vt:lpwstr>Thiele, Holger...</vt:lpwstr>
  </property>
  <property fmtid="{D5CDD505-2E9C-101B-9397-08002B2CF9AE}" pid="57" name="rox_Title">
    <vt:lpwstr>SOP Infektiöse Endokarditis 2016 Final</vt:lpwstr>
  </property>
  <property fmtid="{D5CDD505-2E9C-101B-9397-08002B2CF9AE}" pid="58" name="rox_ts15189">
    <vt:lpwstr/>
  </property>
  <property fmtid="{D5CDD505-2E9C-101B-9397-08002B2CF9AE}" pid="59" name="rox_ts17025">
    <vt:lpwstr/>
  </property>
  <property fmtid="{D5CDD505-2E9C-101B-9397-08002B2CF9AE}" pid="60" name="rox_UKSHITSGISO09001">
    <vt:lpwstr/>
  </property>
  <property fmtid="{D5CDD505-2E9C-101B-9397-08002B2CF9AE}" pid="61" name="rox_UKSHITSGISO27001">
    <vt:lpwstr/>
  </property>
  <property fmtid="{D5CDD505-2E9C-101B-9397-08002B2CF9AE}" pid="62" name="rox_UpdatedAt">
    <vt:lpwstr>04.03.2016</vt:lpwstr>
  </property>
  <property fmtid="{D5CDD505-2E9C-101B-9397-08002B2CF9AE}" pid="63" name="rox_UpdatedBy">
    <vt:lpwstr>Graf, Tobias</vt:lpwstr>
  </property>
  <property fmtid="{D5CDD505-2E9C-101B-9397-08002B2CF9AE}" pid="64" name="rox_validity">
    <vt:lpwstr/>
  </property>
  <property fmtid="{D5CDD505-2E9C-101B-9397-08002B2CF9AE}" pid="65" name="rox_Wiedervorlage">
    <vt:lpwstr/>
  </property>
  <property fmtid="{D5CDD505-2E9C-101B-9397-08002B2CF9AE}" pid="66" name="rox_Workflowzweck">
    <vt:lpwstr/>
  </property>
</Properties>
</file>